
<file path=[Content_Types].xml><?xml version="1.0" encoding="utf-8"?>
<Types xmlns="http://schemas.openxmlformats.org/package/2006/content-types"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383" r:id="rId2"/>
    <p:sldId id="363" r:id="rId3"/>
    <p:sldId id="381" r:id="rId4"/>
    <p:sldId id="374" r:id="rId5"/>
    <p:sldId id="384" r:id="rId6"/>
    <p:sldId id="365" r:id="rId7"/>
    <p:sldId id="385" r:id="rId8"/>
    <p:sldId id="335" r:id="rId9"/>
    <p:sldId id="339" r:id="rId10"/>
    <p:sldId id="364" r:id="rId11"/>
    <p:sldId id="359" r:id="rId12"/>
  </p:sldIdLst>
  <p:sldSz cx="9144000" cy="6858000" type="screen4x3"/>
  <p:notesSz cx="7188200" cy="94488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86CA39"/>
    <a:srgbClr val="69A215"/>
    <a:srgbClr val="B2B4A7"/>
    <a:srgbClr val="474747"/>
    <a:srgbClr val="3C5160"/>
    <a:srgbClr val="262626"/>
    <a:srgbClr val="E49400"/>
    <a:srgbClr val="F5640B"/>
    <a:srgbClr val="E82E37"/>
    <a:srgbClr val="8F002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3919" autoAdjust="0"/>
    <p:restoredTop sz="87646" autoAdjust="0"/>
  </p:normalViewPr>
  <p:slideViewPr>
    <p:cSldViewPr>
      <p:cViewPr>
        <p:scale>
          <a:sx n="155" d="100"/>
          <a:sy n="155" d="100"/>
        </p:scale>
        <p:origin x="-88" y="128"/>
      </p:cViewPr>
      <p:guideLst>
        <p:guide orient="horz" pos="432"/>
        <p:guide orient="horz" pos="649"/>
        <p:guide orient="horz" pos="3914"/>
        <p:guide orient="horz" pos="1008"/>
        <p:guide orient="horz" pos="797"/>
        <p:guide orient="horz" pos="2160"/>
        <p:guide orient="horz" pos="4011"/>
        <p:guide pos="240"/>
        <p:guide pos="5402"/>
        <p:guide pos="11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776" y="-112"/>
      </p:cViewPr>
      <p:guideLst>
        <p:guide orient="horz" pos="2976"/>
        <p:guide pos="226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938" y="0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54A57-915B-214D-AABD-BD1E2EBCFD22}" type="datetimeFigureOut">
              <a:rPr lang="en-US" smtClean="0"/>
              <a:pPr/>
              <a:t>4/2/12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138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938" y="8974138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10FFD-D185-1048-9854-67063F147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7273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62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59" tIns="47530" rIns="95059" bIns="47530" numCol="1" anchor="t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0350" y="0"/>
            <a:ext cx="31162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59" tIns="47530" rIns="95059" bIns="4753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9138" y="4489450"/>
            <a:ext cx="574992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59" tIns="47530" rIns="95059" bIns="47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1162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59" tIns="47530" rIns="95059" bIns="47530" numCol="1" anchor="b" anchorCtr="0" compatLnSpc="1">
            <a:prstTxWarp prst="textNoShape">
              <a:avLst/>
            </a:prstTxWarp>
          </a:bodyPr>
          <a:lstStyle>
            <a:lvl1pPr defTabSz="950913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0350" y="8974138"/>
            <a:ext cx="31162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59" tIns="47530" rIns="95059" bIns="4753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fld id="{6A9886BC-ED1F-4F74-8BF0-24A060590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813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image" Target="../media/image15.png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138" y="4489450"/>
            <a:ext cx="5749925" cy="4806950"/>
          </a:xfrm>
        </p:spPr>
        <p:txBody>
          <a:bodyPr/>
          <a:lstStyle/>
          <a:p>
            <a:pPr lvl="0"/>
            <a:r>
              <a:rPr lang="en-US" dirty="0"/>
              <a:t>MQ History</a:t>
            </a:r>
            <a:endParaRPr lang="en-US" sz="1400" dirty="0"/>
          </a:p>
          <a:p>
            <a:pPr lvl="1"/>
            <a:r>
              <a:rPr lang="en-US" dirty="0"/>
              <a:t>I think you’ve all heard of MapQuest. We’ve been giving folks directions online for over 15 years.</a:t>
            </a:r>
            <a:endParaRPr lang="en-US" sz="1400" dirty="0"/>
          </a:p>
          <a:p>
            <a:pPr lvl="1"/>
            <a:r>
              <a:rPr lang="en-US" dirty="0"/>
              <a:t>&lt;me intro&gt;</a:t>
            </a:r>
            <a:endParaRPr lang="en-US" sz="1400" dirty="0"/>
          </a:p>
          <a:p>
            <a:pPr lvl="1"/>
            <a:r>
              <a:rPr lang="en-US" dirty="0"/>
              <a:t>Recently, people have wanted more and more of local discovery. Getting directions from A to B is easy, but figuring out B is the hard part.</a:t>
            </a:r>
            <a:endParaRPr lang="en-US" sz="1400" dirty="0"/>
          </a:p>
          <a:p>
            <a:pPr lvl="1"/>
            <a:r>
              <a:rPr lang="en-US" dirty="0"/>
              <a:t>That’s what people want to know. A bunch of us here are from out of town -- how’d you find the best place to eat? Or if this hotel is booked up, where’d you decide to stay?</a:t>
            </a:r>
            <a:endParaRPr lang="en-US" sz="1400" dirty="0"/>
          </a:p>
          <a:p>
            <a:pPr lvl="1"/>
            <a:r>
              <a:rPr lang="en-US" dirty="0"/>
              <a:t>Lots of data that we could look at, too much data, just causes decision paralysis from the noise</a:t>
            </a:r>
            <a:endParaRPr lang="en-US" sz="1400" dirty="0"/>
          </a:p>
          <a:p>
            <a:pPr lvl="2"/>
            <a:r>
              <a:rPr lang="en-US" dirty="0"/>
              <a:t>lots of contradictions</a:t>
            </a:r>
            <a:endParaRPr lang="en-US" sz="1400" dirty="0"/>
          </a:p>
          <a:p>
            <a:pPr lvl="2"/>
            <a:r>
              <a:rPr lang="en-US" dirty="0"/>
              <a:t>bad things sound scary. scary enough to outweigh all the good things (one report of bed bugs outweighs 20 reports of clean?), we start to build personal filters/methods to understand the data</a:t>
            </a:r>
            <a:endParaRPr lang="en-US" sz="1400" dirty="0"/>
          </a:p>
          <a:p>
            <a:pPr lvl="2"/>
            <a:r>
              <a:rPr lang="en-US" dirty="0"/>
              <a:t>everything is 3.8 stars</a:t>
            </a:r>
            <a:endParaRPr lang="en-US" sz="1400" dirty="0"/>
          </a:p>
          <a:p>
            <a:pPr lvl="2"/>
            <a:r>
              <a:rPr lang="en-US" dirty="0"/>
              <a:t>Almost always end up with a “trusted source” -&gt; what a friend said, what the company’s “preferred” hotel is, </a:t>
            </a:r>
            <a:r>
              <a:rPr lang="en-US" dirty="0" err="1"/>
              <a:t>etc</a:t>
            </a:r>
            <a:endParaRPr lang="en-US" sz="1400" dirty="0"/>
          </a:p>
          <a:p>
            <a:pPr lvl="0"/>
            <a:r>
              <a:rPr lang="en-US" dirty="0"/>
              <a:t>This need for clean actionable data, in a vast sea of information is what we’re all trying to do. </a:t>
            </a:r>
            <a:r>
              <a:rPr lang="en-US" dirty="0" err="1"/>
              <a:t>THis</a:t>
            </a:r>
            <a:r>
              <a:rPr lang="en-US" dirty="0"/>
              <a:t> is what “location” is all about.</a:t>
            </a:r>
            <a:endParaRPr lang="en-US" sz="1400" dirty="0"/>
          </a:p>
          <a:p>
            <a:pPr lvl="0"/>
            <a:r>
              <a:rPr lang="en-US" dirty="0"/>
              <a:t>How we approach the problem is what gets interesting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86BC-ED1F-4F74-8BF0-24A060590D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842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fld id="{EE951CAD-4F65-9843-B4EB-FDC0998FBA32}" type="slidenum">
              <a:rPr lang="en-US" b="1" smtClean="0">
                <a:solidFill>
                  <a:srgbClr val="000000"/>
                </a:solidFill>
                <a:latin typeface="Trebuchet MS" charset="0"/>
                <a:cs typeface="ＭＳ Ｐゴシック" charset="0"/>
              </a:rPr>
              <a:pPr eaLnBrk="1" hangingPunct="1">
                <a:defRPr/>
              </a:pPr>
              <a:t>11</a:t>
            </a:fld>
            <a:endParaRPr lang="en-US" b="1" smtClean="0">
              <a:solidFill>
                <a:srgbClr val="000000"/>
              </a:solidFill>
              <a:latin typeface="Trebuchet MS" charset="0"/>
              <a:cs typeface="ＭＳ Ｐゴシック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486275"/>
            <a:ext cx="5273675" cy="4254500"/>
          </a:xfrm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rebuchet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Data- can either lead to confusion or solutions:</a:t>
            </a:r>
          </a:p>
          <a:p>
            <a:r>
              <a:rPr lang="en-US" dirty="0" smtClean="0"/>
              <a:t>This </a:t>
            </a:r>
            <a:r>
              <a:rPr lang="en-US" dirty="0"/>
              <a:t>need for help wading through a sea of information isn’t </a:t>
            </a:r>
            <a:r>
              <a:rPr lang="en-US" dirty="0" smtClean="0"/>
              <a:t>unique </a:t>
            </a:r>
            <a:r>
              <a:rPr lang="en-US" dirty="0"/>
              <a:t>to “location apps” </a:t>
            </a:r>
            <a:br>
              <a:rPr lang="en-US" dirty="0"/>
            </a:br>
            <a:r>
              <a:rPr lang="en-US" dirty="0"/>
              <a:t>- Real estate agent -&gt; can just use Zillow, but you get a “trusted local person” involved to augment it, especially when you’re moving and you want a “local expert”</a:t>
            </a:r>
            <a:br>
              <a:rPr lang="en-US" dirty="0"/>
            </a:br>
            <a:r>
              <a:rPr lang="en-US" dirty="0"/>
              <a:t>- FB tweaking the news feed to be more about “people you care about”, less of a noise from someone you think you went to high school with, so you </a:t>
            </a:r>
            <a:r>
              <a:rPr lang="en-US" dirty="0" err="1"/>
              <a:t>friended</a:t>
            </a:r>
            <a:r>
              <a:rPr lang="en-US" dirty="0"/>
              <a:t> them, but you’re scared to </a:t>
            </a:r>
            <a:r>
              <a:rPr lang="en-US" dirty="0" err="1"/>
              <a:t>defriend</a:t>
            </a:r>
            <a:r>
              <a:rPr lang="en-US" dirty="0"/>
              <a:t> because they might get upset.</a:t>
            </a:r>
            <a:br>
              <a:rPr lang="en-US" dirty="0"/>
            </a:br>
            <a:r>
              <a:rPr lang="en-US" dirty="0"/>
              <a:t>- The tools we’re writing (we like to think) are based in the same science that help any one combing through </a:t>
            </a:r>
            <a:r>
              <a:rPr lang="en-US" dirty="0" smtClean="0"/>
              <a:t>data medical </a:t>
            </a:r>
            <a:r>
              <a:rPr lang="en-US" dirty="0"/>
              <a:t>researchers comb through mountains of data looking for nuggets and links... whether its for medical research or even </a:t>
            </a:r>
            <a:r>
              <a:rPr lang="en-US" dirty="0" smtClean="0"/>
              <a:t>for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86BC-ED1F-4F74-8BF0-24A060590D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203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fld id="{EE951CAD-4F65-9843-B4EB-FDC0998FBA32}" type="slidenum">
              <a:rPr lang="en-US" b="1" smtClean="0">
                <a:solidFill>
                  <a:srgbClr val="000000"/>
                </a:solidFill>
                <a:latin typeface="Trebuchet MS" charset="0"/>
                <a:cs typeface="ＭＳ Ｐゴシック" charset="0"/>
              </a:rPr>
              <a:pPr eaLnBrk="1" hangingPunct="1">
                <a:defRPr/>
              </a:pPr>
              <a:t>4</a:t>
            </a:fld>
            <a:endParaRPr lang="en-US" b="1" smtClean="0">
              <a:solidFill>
                <a:srgbClr val="000000"/>
              </a:solidFill>
              <a:latin typeface="Trebuchet MS" charset="0"/>
              <a:cs typeface="ＭＳ Ｐゴシック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486275"/>
            <a:ext cx="5273675" cy="4254500"/>
          </a:xfrm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Consumer solution: MapQuest Vibe</a:t>
            </a:r>
          </a:p>
          <a:p>
            <a:pPr lvl="0"/>
            <a:endParaRPr lang="en-US" sz="9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Let’s dig into </a:t>
            </a:r>
            <a:r>
              <a:rPr lang="en-US" dirty="0" err="1" smtClean="0"/>
              <a:t>mqVibe</a:t>
            </a:r>
            <a:r>
              <a:rPr lang="en-US" baseline="0" dirty="0" smtClean="0"/>
              <a:t> for more clarity: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Two traditional ways for giving local guides and recommendations</a:t>
            </a:r>
            <a:endParaRPr lang="en-US" sz="1400" dirty="0" smtClean="0"/>
          </a:p>
          <a:p>
            <a:pPr lvl="1"/>
            <a:r>
              <a:rPr lang="en-US" dirty="0" smtClean="0"/>
              <a:t>1. Single data point -&gt; POI level - too granular, doesn’t provide context, </a:t>
            </a:r>
            <a:endParaRPr lang="en-US" sz="1400" dirty="0" smtClean="0"/>
          </a:p>
          <a:p>
            <a:pPr lvl="2"/>
            <a:r>
              <a:rPr lang="en-US" dirty="0" err="1" smtClean="0"/>
              <a:t>Tropea</a:t>
            </a:r>
            <a:r>
              <a:rPr lang="en-US" dirty="0" smtClean="0"/>
              <a:t> Example</a:t>
            </a:r>
            <a:endParaRPr lang="en-US" sz="1400" dirty="0" smtClean="0"/>
          </a:p>
          <a:p>
            <a:pPr lvl="1"/>
            <a:r>
              <a:rPr lang="en-US" dirty="0" smtClean="0"/>
              <a:t>2. Gigantic data set -&gt; City level - too coarse, I don’t really want to drive across town</a:t>
            </a:r>
            <a:endParaRPr lang="en-US" sz="1400" dirty="0" smtClean="0"/>
          </a:p>
          <a:p>
            <a:pPr lvl="1"/>
            <a:r>
              <a:rPr lang="en-US" sz="1400" dirty="0" smtClean="0"/>
              <a:t>3.</a:t>
            </a:r>
            <a:r>
              <a:rPr lang="en-US" sz="1400" baseline="0" dirty="0" smtClean="0"/>
              <a:t> </a:t>
            </a:r>
            <a:r>
              <a:rPr lang="en-US" dirty="0" smtClean="0"/>
              <a:t>The recent pivot is more location aware, with radius searches, </a:t>
            </a:r>
            <a:r>
              <a:rPr lang="en-US" dirty="0" err="1" smtClean="0"/>
              <a:t>etc</a:t>
            </a:r>
            <a:r>
              <a:rPr lang="en-US" dirty="0" smtClean="0"/>
              <a:t> -&gt; this is a targeted subset</a:t>
            </a:r>
            <a:endParaRPr lang="en-US" sz="1400" dirty="0" smtClean="0"/>
          </a:p>
          <a:p>
            <a:pPr lvl="1"/>
            <a:r>
              <a:rPr lang="en-US" dirty="0" smtClean="0"/>
              <a:t>“What’s cool around me?”</a:t>
            </a:r>
            <a:endParaRPr lang="en-US" sz="1400" dirty="0" smtClean="0"/>
          </a:p>
          <a:p>
            <a:pPr lvl="0"/>
            <a:r>
              <a:rPr lang="en-US" dirty="0" smtClean="0"/>
              <a:t>Generally apps today are still missing a crucial piece</a:t>
            </a:r>
            <a:endParaRPr lang="en-US" sz="1400" dirty="0" smtClean="0"/>
          </a:p>
          <a:p>
            <a:pPr lvl="1"/>
            <a:r>
              <a:rPr lang="en-US" dirty="0" smtClean="0"/>
              <a:t>Where should I go so that there’s a lot of cool stuff around me? How do you package that?</a:t>
            </a:r>
            <a:endParaRPr lang="en-US" sz="1400" dirty="0" smtClean="0"/>
          </a:p>
          <a:p>
            <a:pPr lvl="0"/>
            <a:r>
              <a:rPr lang="en-US" dirty="0" smtClean="0"/>
              <a:t>That’s the core problem statement</a:t>
            </a:r>
            <a:endParaRPr lang="en-US" sz="1400" dirty="0" smtClean="0"/>
          </a:p>
          <a:p>
            <a:pPr lvl="1"/>
            <a:r>
              <a:rPr lang="en-US" i="1" dirty="0" smtClean="0"/>
              <a:t>If I’m already there, tell me what’s cool.</a:t>
            </a:r>
            <a:endParaRPr lang="en-US" sz="1400" dirty="0" smtClean="0"/>
          </a:p>
          <a:p>
            <a:pPr lvl="1"/>
            <a:r>
              <a:rPr lang="en-US" i="1" dirty="0" smtClean="0"/>
              <a:t>Or tell me where to go hang out and then help me decide what to do.</a:t>
            </a:r>
            <a:endParaRPr lang="en-US" sz="1400" dirty="0" smtClean="0"/>
          </a:p>
          <a:p>
            <a:pPr lvl="1"/>
            <a:r>
              <a:rPr lang="en-US" dirty="0" smtClean="0"/>
              <a:t>Mimics real life -&gt; drop baby off at parents and couldn’t decide where to eat, but decided “let’s hit up Pearl Street mall” and wander around until something sounds good.</a:t>
            </a:r>
            <a:endParaRPr lang="en-US" sz="1400" dirty="0" smtClean="0"/>
          </a:p>
          <a:p>
            <a:pPr lvl="0"/>
            <a:r>
              <a:rPr lang="en-US" dirty="0" smtClean="0"/>
              <a:t>The additional wrinkle is personalization</a:t>
            </a:r>
            <a:endParaRPr lang="en-US" sz="1400" dirty="0" smtClean="0"/>
          </a:p>
          <a:p>
            <a:pPr lvl="1"/>
            <a:r>
              <a:rPr lang="en-US" dirty="0" smtClean="0"/>
              <a:t>Tell me if anyone I know is around so we can pop in and say hi</a:t>
            </a:r>
            <a:endParaRPr lang="en-US" sz="1400" dirty="0" smtClean="0"/>
          </a:p>
          <a:p>
            <a:pPr lvl="1"/>
            <a:r>
              <a:rPr lang="en-US" dirty="0" smtClean="0"/>
              <a:t>Tell me if someone I know recommended a place nearby or remind me if it someplace I keep meaning to go eat at</a:t>
            </a:r>
            <a:endParaRPr lang="en-US" sz="1400" dirty="0" smtClean="0"/>
          </a:p>
          <a:p>
            <a:pPr lvl="1"/>
            <a:r>
              <a:rPr lang="en-US" dirty="0" smtClean="0"/>
              <a:t>But keep it to my “trusted circle” or people that are similar to me. Not all my 635 “friends” on FB are necessarily ones that I want to listen to...</a:t>
            </a: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Where should </a:t>
            </a:r>
            <a:r>
              <a:rPr lang="en-US" dirty="0" err="1" smtClean="0"/>
              <a:t>i</a:t>
            </a:r>
            <a:r>
              <a:rPr lang="en-US" dirty="0" smtClean="0"/>
              <a:t> go? (or even live)</a:t>
            </a:r>
            <a:endParaRPr lang="en-US" sz="1400" dirty="0" smtClean="0"/>
          </a:p>
          <a:p>
            <a:pPr lvl="1"/>
            <a:r>
              <a:rPr lang="en-US" dirty="0" smtClean="0"/>
              <a:t>What should I do there?</a:t>
            </a:r>
            <a:endParaRPr lang="en-US" sz="1400" dirty="0" smtClean="0"/>
          </a:p>
          <a:p>
            <a:pPr lvl="1"/>
            <a:r>
              <a:rPr lang="en-US" dirty="0" smtClean="0"/>
              <a:t>Opportunity to shape the rankings/ratings/reviews.</a:t>
            </a:r>
            <a:endParaRPr lang="en-US" sz="1400" dirty="0" smtClean="0"/>
          </a:p>
          <a:p>
            <a:pPr lvl="0"/>
            <a:r>
              <a:rPr lang="en-US" dirty="0" smtClean="0"/>
              <a:t>Key point: eliminated the noise from too many inputs for our users by </a:t>
            </a:r>
            <a:endParaRPr lang="en-US" sz="1400" dirty="0" smtClean="0"/>
          </a:p>
          <a:p>
            <a:pPr lvl="1"/>
            <a:r>
              <a:rPr lang="en-US" dirty="0" smtClean="0"/>
              <a:t>using rankings over “clustered around the mean” ratings</a:t>
            </a:r>
            <a:endParaRPr lang="en-US" sz="1400" dirty="0" smtClean="0"/>
          </a:p>
          <a:p>
            <a:pPr lvl="1"/>
            <a:r>
              <a:rPr lang="en-US" dirty="0" smtClean="0"/>
              <a:t>allowing for contextual targeting from “food in </a:t>
            </a:r>
            <a:r>
              <a:rPr lang="en-US" dirty="0" err="1" smtClean="0"/>
              <a:t>denver</a:t>
            </a:r>
            <a:r>
              <a:rPr lang="en-US" dirty="0" smtClean="0"/>
              <a:t>” to “</a:t>
            </a:r>
            <a:r>
              <a:rPr lang="en-US" dirty="0" err="1" smtClean="0"/>
              <a:t>japanese</a:t>
            </a:r>
            <a:r>
              <a:rPr lang="en-US" dirty="0" smtClean="0"/>
              <a:t> food at the 16st and Market hotspot”, whole city level to single city block + cuisine level</a:t>
            </a:r>
            <a:endParaRPr lang="en-US" sz="1400" dirty="0" smtClean="0"/>
          </a:p>
          <a:p>
            <a:pPr lvl="1"/>
            <a:r>
              <a:rPr lang="en-US" dirty="0" smtClean="0"/>
              <a:t>layering in explicit signals</a:t>
            </a:r>
            <a:endParaRPr lang="en-US" sz="1400" dirty="0" smtClean="0"/>
          </a:p>
          <a:p>
            <a:pPr lvl="2"/>
            <a:r>
              <a:rPr lang="en-US" dirty="0" smtClean="0"/>
              <a:t>friends’ recommendations -&gt; Chris liked this place, let’s try it!</a:t>
            </a:r>
            <a:endParaRPr lang="en-US" sz="1400" dirty="0" smtClean="0"/>
          </a:p>
          <a:p>
            <a:pPr lvl="1"/>
            <a:r>
              <a:rPr lang="en-US" dirty="0" smtClean="0"/>
              <a:t>Bottom line: make decisions quickly and in real-time, instead of spending 30 minutes on your computer wading through all the noise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dirty="0" smtClean="0"/>
              <a:t>&lt;expand to larger discussion on </a:t>
            </a:r>
            <a:r>
              <a:rPr lang="en-US" dirty="0" err="1" smtClean="0"/>
              <a:t>VibeRank</a:t>
            </a:r>
            <a:r>
              <a:rPr lang="en-US" dirty="0" smtClean="0"/>
              <a:t> (variables, inputs), consider dropping other pieces&gt;</a:t>
            </a:r>
            <a:endParaRPr lang="en-US" sz="1400" dirty="0" smtClean="0"/>
          </a:p>
          <a:p>
            <a:pPr lvl="0"/>
            <a:r>
              <a:rPr lang="en-US" dirty="0" smtClean="0"/>
              <a:t>Have the data, have the great engineers, have the PMs that live outside the box</a:t>
            </a:r>
            <a:endParaRPr lang="en-US" sz="1400" dirty="0" smtClean="0"/>
          </a:p>
          <a:p>
            <a:pPr lvl="0"/>
            <a:r>
              <a:rPr lang="en-US" dirty="0" smtClean="0"/>
              <a:t>But, reducing big data to quick decisions isn’t easier, “getting the signal out of the noise”.</a:t>
            </a:r>
            <a:endParaRPr lang="en-US" sz="1400" dirty="0" smtClean="0"/>
          </a:p>
          <a:p>
            <a:pPr lvl="1"/>
            <a:r>
              <a:rPr lang="en-US" dirty="0" smtClean="0"/>
              <a:t>Time of vote - voting on restaurants at night</a:t>
            </a:r>
            <a:endParaRPr lang="en-US" sz="1400" dirty="0" smtClean="0"/>
          </a:p>
          <a:p>
            <a:pPr lvl="1"/>
            <a:r>
              <a:rPr lang="en-US" dirty="0" smtClean="0"/>
              <a:t>Location of vote - voting on the couch</a:t>
            </a:r>
            <a:endParaRPr lang="en-US" sz="1400" dirty="0" smtClean="0"/>
          </a:p>
          <a:p>
            <a:pPr lvl="1"/>
            <a:r>
              <a:rPr lang="en-US" dirty="0" smtClean="0"/>
              <a:t> </a:t>
            </a:r>
            <a:endParaRPr lang="en-US" sz="1400" dirty="0" smtClean="0"/>
          </a:p>
          <a:p>
            <a:pPr lvl="1"/>
            <a:r>
              <a:rPr lang="en-US" dirty="0" smtClean="0"/>
              <a:t>How do you balance an implicit vote with an explicit vote?</a:t>
            </a:r>
            <a:endParaRPr lang="en-US" sz="1400" dirty="0" smtClean="0"/>
          </a:p>
          <a:p>
            <a:pPr lvl="2"/>
            <a:r>
              <a:rPr lang="en-US" dirty="0" smtClean="0"/>
              <a:t>Generally count more, since it’s a deliberate event, but you have a sampling error. Perhaps the person that votes is a different beast from the general population.</a:t>
            </a:r>
            <a:endParaRPr lang="en-US" sz="1400" dirty="0" smtClean="0"/>
          </a:p>
          <a:p>
            <a:pPr lvl="1"/>
            <a:r>
              <a:rPr lang="en-US" dirty="0" smtClean="0"/>
              <a:t>How do you balance a recent vote </a:t>
            </a:r>
            <a:r>
              <a:rPr lang="en-US" dirty="0" err="1" smtClean="0"/>
              <a:t>vs</a:t>
            </a:r>
            <a:r>
              <a:rPr lang="en-US" dirty="0" smtClean="0"/>
              <a:t> an old vote?</a:t>
            </a:r>
            <a:endParaRPr lang="en-US" sz="1400" dirty="0" smtClean="0"/>
          </a:p>
          <a:p>
            <a:pPr lvl="2"/>
            <a:r>
              <a:rPr lang="en-US" dirty="0" smtClean="0"/>
              <a:t>Generally count more, more relevant, especially as you have major updates to restaurants and hotels</a:t>
            </a:r>
            <a:endParaRPr lang="en-US" sz="1400" dirty="0" smtClean="0"/>
          </a:p>
          <a:p>
            <a:pPr lvl="1"/>
            <a:r>
              <a:rPr lang="en-US" dirty="0" smtClean="0"/>
              <a:t>How do you balance a solitary vote vs. one that came from someone that voted on 5 other things (contextual)?</a:t>
            </a:r>
            <a:endParaRPr lang="en-US" sz="1400" dirty="0" smtClean="0"/>
          </a:p>
          <a:p>
            <a:pPr lvl="2"/>
            <a:r>
              <a:rPr lang="en-US" dirty="0" smtClean="0"/>
              <a:t>Might “adjust” other votes, by assuming some relativity -&gt; opposite votes on two </a:t>
            </a:r>
            <a:r>
              <a:rPr lang="en-US" dirty="0" err="1" smtClean="0"/>
              <a:t>mexican</a:t>
            </a:r>
            <a:r>
              <a:rPr lang="en-US" dirty="0" smtClean="0"/>
              <a:t> restaurants, likely implies a relative anchoring</a:t>
            </a:r>
            <a:endParaRPr lang="en-US" sz="1400" dirty="0" smtClean="0"/>
          </a:p>
          <a:p>
            <a:pPr lvl="1"/>
            <a:r>
              <a:rPr lang="en-US" dirty="0" smtClean="0"/>
              <a:t>How do you balance census info or real estate value changes with other changes?</a:t>
            </a:r>
            <a:endParaRPr lang="en-US" sz="1400" dirty="0" smtClean="0"/>
          </a:p>
          <a:p>
            <a:pPr lvl="2"/>
            <a:r>
              <a:rPr lang="en-US" dirty="0" smtClean="0"/>
              <a:t>Usually see these are predictive indicators -&gt; “rising popularity”</a:t>
            </a: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u="sng" dirty="0" smtClean="0"/>
              <a:t>Engagement Platform</a:t>
            </a:r>
            <a:endParaRPr lang="en-US" sz="1400" dirty="0" smtClean="0"/>
          </a:p>
          <a:p>
            <a:pPr lvl="0"/>
            <a:r>
              <a:rPr lang="en-US" dirty="0" smtClean="0"/>
              <a:t>What we have is a large-scale and location-at-the-foundation engagement platform</a:t>
            </a:r>
            <a:endParaRPr lang="en-US" sz="1400" dirty="0" smtClean="0"/>
          </a:p>
          <a:p>
            <a:pPr lvl="0"/>
            <a:r>
              <a:rPr lang="en-US" dirty="0" smtClean="0"/>
              <a:t>Sure, we do the usual badging, </a:t>
            </a:r>
            <a:r>
              <a:rPr lang="en-US" dirty="0" err="1" smtClean="0"/>
              <a:t>etc</a:t>
            </a:r>
            <a:endParaRPr lang="en-US" sz="1400" dirty="0" smtClean="0"/>
          </a:p>
          <a:p>
            <a:pPr lvl="0"/>
            <a:r>
              <a:rPr lang="en-US" dirty="0" smtClean="0"/>
              <a:t>But what we build is a system where we have a very strong intent drive user action</a:t>
            </a:r>
            <a:endParaRPr lang="en-US" sz="1400" dirty="0" smtClean="0"/>
          </a:p>
          <a:p>
            <a:pPr lvl="1"/>
            <a:r>
              <a:rPr lang="en-US" dirty="0" smtClean="0"/>
              <a:t>As you all know if targeted correctly it can delight the user and the advertiser -&gt; example, </a:t>
            </a:r>
            <a:r>
              <a:rPr lang="en-US" dirty="0" err="1" smtClean="0"/>
              <a:t>FourSquare</a:t>
            </a:r>
            <a:r>
              <a:rPr lang="en-US" dirty="0" smtClean="0"/>
              <a:t> deals w/ restaurants... if the second best sandwich shop has $5 off or I’m one visit away from a free cookie, then...</a:t>
            </a:r>
            <a:endParaRPr lang="en-US" sz="1400" dirty="0" smtClean="0"/>
          </a:p>
          <a:p>
            <a:pPr lvl="1"/>
            <a:r>
              <a:rPr lang="en-US" dirty="0" smtClean="0"/>
              <a:t>Key Point: eliminate the noise the advertisers... if you only care about people looking for sushi nearby, then we won’t try to engage people 20 miles away that are looking for burgers</a:t>
            </a:r>
            <a:endParaRPr lang="en-US" sz="1400" dirty="0" smtClean="0"/>
          </a:p>
          <a:p>
            <a:pPr lvl="0"/>
            <a:r>
              <a:rPr lang="en-US" dirty="0" smtClean="0"/>
              <a:t>The inherent targeting is going to let us eliminate the noise if</a:t>
            </a:r>
            <a:endParaRPr lang="en-US" sz="1400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i’m</a:t>
            </a:r>
            <a:r>
              <a:rPr lang="en-US" dirty="0" smtClean="0"/>
              <a:t> looking for pizza, I don’t care that there’s a </a:t>
            </a:r>
            <a:r>
              <a:rPr lang="en-US" dirty="0" err="1" smtClean="0"/>
              <a:t>Groupon</a:t>
            </a:r>
            <a:r>
              <a:rPr lang="en-US" dirty="0" smtClean="0"/>
              <a:t> for mud baths nearby</a:t>
            </a:r>
            <a:endParaRPr lang="en-US" sz="1400" dirty="0" smtClean="0"/>
          </a:p>
          <a:p>
            <a:pPr lvl="1"/>
            <a:r>
              <a:rPr lang="en-US" dirty="0" smtClean="0"/>
              <a:t>If I’m looking for pizza in a hotspot that’s the intersection of two streets, a pizza place will pay much more for a chance to put a deal to me. And as a user, I’m not that annoyed by it. Especially if it’s saves me money on something </a:t>
            </a:r>
            <a:r>
              <a:rPr lang="en-US" dirty="0" err="1" smtClean="0"/>
              <a:t>i</a:t>
            </a:r>
            <a:r>
              <a:rPr lang="en-US" dirty="0" smtClean="0"/>
              <a:t> was going to buy anyway.</a:t>
            </a: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u="sng" dirty="0" smtClean="0"/>
              <a:t>Revenue Potential</a:t>
            </a:r>
            <a:endParaRPr lang="en-US" sz="1400" dirty="0" smtClean="0"/>
          </a:p>
          <a:p>
            <a:pPr lvl="0"/>
            <a:r>
              <a:rPr lang="en-US" dirty="0" smtClean="0"/>
              <a:t>Take 50K neighborhoods and add in 30K towns (too small to have neighborhoods) and suppose I could make $1/day in each one -&gt; 80K*1*365 = nearly $30M</a:t>
            </a: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Two pieces to the puzzle: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1) get users there, which we’ll skip, given the time constraints and focus of the track\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2) provide value to the advertisers -&gt; eliminate the noise (users that aren’t going to be </a:t>
            </a:r>
            <a:r>
              <a:rPr lang="en-US" dirty="0" err="1" smtClean="0"/>
              <a:t>coverted</a:t>
            </a:r>
            <a:r>
              <a:rPr lang="en-US" dirty="0" smtClean="0"/>
              <a:t>) and go after those that are important.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9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86BC-ED1F-4F74-8BF0-24A060590DD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2-03-30 at 2.5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7188200" cy="50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91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4070350" y="8974138"/>
            <a:ext cx="31162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24" tIns="47512" rIns="95024" bIns="47512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E3B28B8-E839-3A4F-8465-8369565E6A23}" type="slidenum">
              <a:rPr lang="en-US" sz="1200">
                <a:cs typeface="Arial" charset="0"/>
              </a:rPr>
              <a:pPr algn="r" eaLnBrk="1" hangingPunct="1"/>
              <a:t>6</a:t>
            </a:fld>
            <a:endParaRPr lang="en-US" sz="1200">
              <a:cs typeface="Arial" charset="0"/>
            </a:endParaRPr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4070350" y="8974138"/>
            <a:ext cx="31178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04" tIns="47503" rIns="95004" bIns="47503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>
                <a:schemeClr val="bg1"/>
              </a:buClr>
            </a:pPr>
            <a:fld id="{8463709F-F5B2-D04E-8C49-6D0005512870}" type="slidenum">
              <a:rPr lang="en-US" sz="1200" u="sng">
                <a:cs typeface="Arial" charset="0"/>
              </a:rPr>
              <a:pPr algn="r" eaLnBrk="1" hangingPunct="1">
                <a:buClr>
                  <a:schemeClr val="bg1"/>
                </a:buClr>
              </a:pPr>
              <a:t>6</a:t>
            </a:fld>
            <a:endParaRPr lang="en-US" sz="1200" u="sng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8025"/>
            <a:ext cx="4725988" cy="35433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5004" tIns="47503" rIns="95004" bIns="47503"/>
          <a:lstStyle/>
          <a:p>
            <a:pPr>
              <a:spcBef>
                <a:spcPct val="0"/>
              </a:spcBef>
            </a:pPr>
            <a:r>
              <a:rPr lang="en-US" u="sng" dirty="0" smtClean="0"/>
              <a:t>Big Data advertiser solutions:</a:t>
            </a:r>
          </a:p>
          <a:p>
            <a:pPr>
              <a:spcBef>
                <a:spcPct val="0"/>
              </a:spcBef>
            </a:pPr>
            <a:r>
              <a:rPr lang="en-US" u="sng" dirty="0" smtClean="0"/>
              <a:t>What </a:t>
            </a:r>
            <a:r>
              <a:rPr lang="en-US" u="sng" dirty="0"/>
              <a:t>we bring and can bring to location-based advertisers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1) talked about the strong location and intent targeting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2) demographics -&gt; based on usage history and other profile info. For example, you can tell a lot of someone based on what places they have liked or voted up, or even what car(s) they drive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3) </a:t>
            </a:r>
            <a:r>
              <a:rPr lang="en-US" dirty="0" err="1"/>
              <a:t>conquesting</a:t>
            </a:r>
            <a:r>
              <a:rPr lang="en-US" dirty="0"/>
              <a:t> -&gt; ability to target users going to your competitors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4) trends -&gt; big data, big patterns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5) geo-analysis/variability -&gt; again from big data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6) time targeting -&gt; people are more likely to be looking for a place to buy clothes at &lt;time if on mobile&gt; or &lt;time if on desktop&gt;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&amp;) Weather or even influenza targeting -&gt; soup restaurants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Combine it with a campaign on MapQuest (35% market share, </a:t>
            </a:r>
            <a:r>
              <a:rPr lang="en-US" dirty="0" err="1"/>
              <a:t>etc</a:t>
            </a:r>
            <a:r>
              <a:rPr lang="en-US" dirty="0"/>
              <a:t>)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-&gt; can drive customers from “pages to parking lots” with a well designed campaign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-&gt; provide a place to Engage, Influence, and Intercept -&gt; no more cluster bombing with “brand impression ads”, by eliminating the noise on both ends, we get solve the problem favorably for both groups</a:t>
            </a:r>
            <a:r>
              <a:rPr lang="en-US" sz="1400" dirty="0"/>
              <a:t/>
            </a:r>
            <a:br>
              <a:rPr lang="en-US" sz="1400" dirty="0"/>
            </a:br>
            <a:endParaRPr lang="en-US" sz="900" dirty="0">
              <a:latin typeface="Arial"/>
              <a:cs typeface="Arial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Because we are used in both a travel and local context – we can tell identify a lot of interesting things about user intent.  </a:t>
            </a: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We can combine data about our audience with their actual behaviors and intentions to provide better targeting,  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We log between 15 -20m search requests per day that capture trip origins and destinations.  80% address and 20% POIs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We know a lot about what people search for, how far they drive, and when they search – by combining these together we can create value insights for better targeting on MQ.  </a:t>
            </a: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Eg</a:t>
            </a:r>
            <a:r>
              <a:rPr lang="en-US" dirty="0" smtClean="0">
                <a:latin typeface="Arial" charset="0"/>
              </a:rPr>
              <a:t>:  want to target all folks searching on MQ for Home Depot’s, Lowes and Ace Hardware- home improvement category on Fridays.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86BC-ED1F-4F74-8BF0-24A060590D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00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86BC-ED1F-4F74-8BF0-24A060590D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2597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82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42950" indent="-285750" defTabSz="938213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938213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938213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938213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defRPr/>
            </a:pPr>
            <a:fld id="{49D82211-8F64-CA49-A955-DD158D42605A}" type="slidenum">
              <a:rPr lang="en-US" b="1" smtClean="0">
                <a:latin typeface="Trebuchet MS" charset="0"/>
              </a:rPr>
              <a:pPr eaLnBrk="1" hangingPunct="1">
                <a:defRPr/>
              </a:pPr>
              <a:t>9</a:t>
            </a:fld>
            <a:endParaRPr lang="en-US" b="1" smtClean="0">
              <a:latin typeface="Trebuchet MS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4487863"/>
            <a:ext cx="5276850" cy="4252912"/>
          </a:xfrm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4882" tIns="47442" rIns="94882" bIns="47442"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Consumer </a:t>
            </a:r>
            <a:r>
              <a:rPr lang="en-US" baseline="0" dirty="0" smtClean="0">
                <a:latin typeface="Arial"/>
                <a:cs typeface="Arial"/>
              </a:rPr>
              <a:t>insight + targeting ad opportunity example:</a:t>
            </a:r>
          </a:p>
          <a:p>
            <a:pPr eaLnBrk="1" hangingPunct="1">
              <a:defRPr/>
            </a:pPr>
            <a:endParaRPr lang="en-US" baseline="0" dirty="0" smtClean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Banner Locator – This gives the advertiser all the benefits of a customized marketing message and targeting capabilities and with the benefit of driving user to store fronts – </a:t>
            </a:r>
          </a:p>
          <a:p>
            <a:pPr eaLnBrk="1" hangingPunct="1">
              <a:defRPr/>
            </a:pPr>
            <a:endParaRPr lang="en-US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Works well for CPGs looking to drive traffic to the stores that sell their goods.  Where to buy…</a:t>
            </a:r>
            <a:endParaRPr lang="en-US" dirty="0">
              <a:latin typeface="Arial"/>
              <a:cs typeface="Arial"/>
            </a:endParaRPr>
          </a:p>
          <a:p>
            <a:pPr eaLnBrk="1" hangingPunct="1">
              <a:defRPr/>
            </a:pPr>
            <a:endParaRPr lang="en-US" dirty="0" smtClean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Can also include local offers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are we going</a:t>
            </a:r>
            <a:r>
              <a:rPr lang="en-US" baseline="0" dirty="0" smtClean="0"/>
              <a:t> with our Big Data? What’s next?</a:t>
            </a:r>
          </a:p>
          <a:p>
            <a:r>
              <a:rPr lang="en-US" dirty="0" smtClean="0"/>
              <a:t>Research has shown that MQ is considered a top travel site for helping people plan their road trips.  85% of leisure travelers drive to their destination by car, motorcycle or RV.  129M people each year.</a:t>
            </a:r>
          </a:p>
          <a:p>
            <a:r>
              <a:rPr lang="en-US" dirty="0" smtClean="0"/>
              <a:t> </a:t>
            </a:r>
            <a:r>
              <a:rPr lang="en-US" dirty="0"/>
              <a:t>82% of business travelers </a:t>
            </a:r>
            <a:r>
              <a:rPr lang="en-US" dirty="0" smtClean="0"/>
              <a:t>drive.</a:t>
            </a:r>
          </a:p>
          <a:p>
            <a:endParaRPr lang="en-US" dirty="0" smtClean="0"/>
          </a:p>
          <a:p>
            <a:r>
              <a:rPr lang="en-US" dirty="0" smtClean="0"/>
              <a:t>More solutions to making trip planning fun and easy</a:t>
            </a:r>
            <a:r>
              <a:rPr lang="en-US" baseline="0" dirty="0" smtClean="0"/>
              <a:t> using </a:t>
            </a:r>
            <a:r>
              <a:rPr lang="en-US" baseline="0" smtClean="0"/>
              <a:t>big data, tools </a:t>
            </a:r>
            <a:r>
              <a:rPr lang="en-US" baseline="0" dirty="0" smtClean="0"/>
              <a:t>and social signals.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86BC-ED1F-4F74-8BF0-24A060590D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368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40" name="Rectangle 64"/>
          <p:cNvSpPr>
            <a:spLocks noGrp="1" noChangeArrowheads="1"/>
          </p:cNvSpPr>
          <p:nvPr>
            <p:ph type="ctrTitle"/>
          </p:nvPr>
        </p:nvSpPr>
        <p:spPr>
          <a:xfrm>
            <a:off x="247650" y="343535"/>
            <a:ext cx="7772400" cy="1470025"/>
          </a:xfrm>
        </p:spPr>
        <p:txBody>
          <a:bodyPr/>
          <a:lstStyle>
            <a:lvl1pPr>
              <a:lnSpc>
                <a:spcPct val="85000"/>
              </a:lnSpc>
              <a:defRPr sz="6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2713F973-EFFC-4728-9662-C862EDF73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15939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254000"/>
            <a:ext cx="2097087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638" y="254000"/>
            <a:ext cx="6143625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191C7BEA-9144-479A-A2D1-0D022C2D1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97415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7258050" algn="l"/>
              </a:tabLst>
              <a:defRPr>
                <a:solidFill>
                  <a:schemeClr val="tx2"/>
                </a:solidFill>
              </a:defRPr>
            </a:lvl1pPr>
            <a:lvl2pPr marL="228600" marR="0" indent="-114300" algn="l" defTabSz="9144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>
                <a:solidFill>
                  <a:schemeClr val="tx2"/>
                </a:solidFill>
              </a:defRPr>
            </a:lvl2pPr>
            <a:lvl3pPr marL="342900" marR="0" indent="-114300" algn="l" defTabSz="9144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>
                <a:solidFill>
                  <a:schemeClr val="tx2"/>
                </a:solidFill>
              </a:defRPr>
            </a:lvl3pPr>
            <a:lvl4pPr marL="457200" marR="0" indent="-114300" algn="l" defTabSz="9144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>
                <a:solidFill>
                  <a:schemeClr val="tx2"/>
                </a:solidFill>
              </a:defRPr>
            </a:lvl4pPr>
            <a:lvl5pPr marL="571500" marR="0" indent="-114300" algn="l" defTabSz="9144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Page </a:t>
            </a:r>
            <a:fld id="{71FCBB50-2482-4B63-B13B-9D7B9506F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655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AA8FA1DF-86BC-4612-BF0F-B1AE42B33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5465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896938"/>
            <a:ext cx="4119562" cy="484187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 sz="2800"/>
            </a:lvl1pPr>
            <a:lvl2pPr marL="4032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2400"/>
            </a:lvl2pPr>
            <a:lvl3pPr marL="7461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2000"/>
            </a:lvl3pPr>
            <a:lvl4pPr marL="10890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1800"/>
            </a:lvl4pPr>
            <a:lvl5pPr marL="1485900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C3B4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600" y="896938"/>
            <a:ext cx="4121150" cy="484187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 sz="2800"/>
            </a:lvl1pPr>
            <a:lvl2pPr marL="4032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2400"/>
            </a:lvl2pPr>
            <a:lvl3pPr marL="7461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2000"/>
            </a:lvl3pPr>
            <a:lvl4pPr marL="10890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1800"/>
            </a:lvl4pPr>
            <a:lvl5pPr marL="1485900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C3B4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6A06EC80-A8C6-457B-8604-4ED1060D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18525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 sz="2400"/>
            </a:lvl1pPr>
            <a:lvl2pPr marL="4032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2000"/>
            </a:lvl2pPr>
            <a:lvl3pPr marL="7461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1800"/>
            </a:lvl3pPr>
            <a:lvl4pPr marL="10890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1600"/>
            </a:lvl4pPr>
            <a:lvl5pPr marL="1485900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C3B4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 sz="2400"/>
            </a:lvl1pPr>
            <a:lvl2pPr marL="4032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2000"/>
            </a:lvl2pPr>
            <a:lvl3pPr marL="7461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1800"/>
            </a:lvl3pPr>
            <a:lvl4pPr marL="10890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1600"/>
            </a:lvl4pPr>
            <a:lvl5pPr marL="1485900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C3B4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DA91B363-487D-4F48-9012-E30B7B5BA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0008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9EBB0072-60E0-4F32-A0A0-D012A25C5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6706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6A46BE67-F900-483E-A44A-D9B69CEDD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70345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 sz="3200"/>
            </a:lvl1pPr>
            <a:lvl2pPr marL="4032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2800"/>
            </a:lvl2pPr>
            <a:lvl3pPr marL="7461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2400"/>
            </a:lvl3pPr>
            <a:lvl4pPr marL="1089025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2000"/>
            </a:lvl4pPr>
            <a:lvl5pPr marL="1485900" marR="0" indent="-114300" algn="l" defTabSz="914400" rtl="0" eaLnBrk="0" fontAlgn="base" latinLnBrk="0" hangingPunc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0" marR="0" lvl="1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0" marR="0" lvl="2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0" marR="0" lvl="3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0" marR="0" lvl="4" indent="0" algn="l" defTabSz="914400" rtl="0" eaLnBrk="0" fontAlgn="base" latinLnBrk="0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8050" algn="l"/>
              </a:tabLst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C3B41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C3B4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7C77F270-25DB-493F-AD01-0A9FE18B8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18543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Page </a:t>
            </a:r>
            <a:fld id="{7BA704F8-2F23-4CB1-AE27-CE0E9A49A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75800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274638" y="896938"/>
            <a:ext cx="8393112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53" name="Rectangle 64"/>
          <p:cNvSpPr>
            <a:spLocks noGrp="1" noChangeArrowheads="1"/>
          </p:cNvSpPr>
          <p:nvPr>
            <p:ph type="title"/>
          </p:nvPr>
        </p:nvSpPr>
        <p:spPr bwMode="black">
          <a:xfrm>
            <a:off x="274638" y="254000"/>
            <a:ext cx="836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39318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Page </a:t>
            </a:r>
            <a:fld id="{5B835BC9-D3AE-48F7-915A-65AB3BE44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pitchFamily="34" charset="0"/>
          <a:ea typeface="Geneva"/>
          <a:cs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pitchFamily="34" charset="0"/>
          <a:ea typeface="Geneva"/>
          <a:cs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pitchFamily="34" charset="0"/>
          <a:ea typeface="Geneva"/>
          <a:cs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pitchFamily="34" charset="0"/>
          <a:ea typeface="Geneva"/>
          <a:cs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pitchFamily="34" charset="0"/>
          <a:ea typeface="Geneva"/>
          <a:cs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pitchFamily="34" charset="0"/>
          <a:ea typeface="Geneva"/>
          <a:cs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pitchFamily="34" charset="0"/>
          <a:ea typeface="Geneva"/>
          <a:cs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pitchFamily="34" charset="0"/>
          <a:ea typeface="Geneva"/>
          <a:cs typeface="Geneva"/>
        </a:defRPr>
      </a:lvl9pPr>
    </p:titleStyle>
    <p:bodyStyle>
      <a:lvl1pPr algn="l" rtl="0" eaLnBrk="1" fontAlgn="base" hangingPunct="1">
        <a:lnSpc>
          <a:spcPct val="95000"/>
        </a:lnSpc>
        <a:spcBef>
          <a:spcPts val="1800"/>
        </a:spcBef>
        <a:spcAft>
          <a:spcPts val="300"/>
        </a:spcAft>
        <a:tabLst>
          <a:tab pos="7258050" algn="l"/>
        </a:tabLst>
        <a:defRPr kumimoji="0" lang="en-US" sz="1800" b="0" i="0" u="none" strike="noStrike" kern="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1pPr>
      <a:lvl2pPr marL="228600" marR="0" indent="-114300" algn="l" defTabSz="914400" rtl="0" eaLnBrk="1" fontAlgn="base" latinLnBrk="0" hangingPunct="1">
        <a:lnSpc>
          <a:spcPct val="95000"/>
        </a:lnSpc>
        <a:spcBef>
          <a:spcPts val="300"/>
        </a:spcBef>
        <a:spcAft>
          <a:spcPts val="300"/>
        </a:spcAft>
        <a:buClrTx/>
        <a:buSzPct val="50000"/>
        <a:buFontTx/>
        <a:buChar char="•"/>
        <a:tabLst>
          <a:tab pos="7258050" algn="l"/>
        </a:tabLst>
        <a:defRPr kumimoji="0" lang="en-US" sz="1400" b="0" i="0" u="none" strike="noStrike" kern="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2pPr>
      <a:lvl3pPr marL="342900" marR="0" indent="-114300" algn="l" defTabSz="914400" rtl="0" eaLnBrk="1" fontAlgn="base" latinLnBrk="0" hangingPunct="1">
        <a:lnSpc>
          <a:spcPct val="95000"/>
        </a:lnSpc>
        <a:spcBef>
          <a:spcPts val="300"/>
        </a:spcBef>
        <a:spcAft>
          <a:spcPts val="300"/>
        </a:spcAft>
        <a:buClrTx/>
        <a:buSzPct val="50000"/>
        <a:buFontTx/>
        <a:buChar char="•"/>
        <a:tabLst>
          <a:tab pos="7258050" algn="l"/>
        </a:tabLst>
        <a:defRPr kumimoji="0" lang="en-US" sz="1400" b="0" i="0" u="none" strike="noStrike" kern="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3pPr>
      <a:lvl4pPr marL="457200" marR="0" indent="-114300" algn="l" defTabSz="914400" rtl="0" eaLnBrk="1" fontAlgn="base" latinLnBrk="0" hangingPunct="1">
        <a:lnSpc>
          <a:spcPct val="95000"/>
        </a:lnSpc>
        <a:spcBef>
          <a:spcPts val="300"/>
        </a:spcBef>
        <a:spcAft>
          <a:spcPts val="300"/>
        </a:spcAft>
        <a:buClrTx/>
        <a:buSzPct val="50000"/>
        <a:buFontTx/>
        <a:buChar char="•"/>
        <a:tabLst>
          <a:tab pos="7258050" algn="l"/>
        </a:tabLst>
        <a:defRPr kumimoji="0" lang="en-US" sz="1400" b="0" i="0" u="none" strike="noStrike" kern="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4pPr>
      <a:lvl5pPr marL="571500" marR="0" indent="-114300" algn="l" defTabSz="914400" rtl="0" eaLnBrk="1" fontAlgn="base" latinLnBrk="0" hangingPunct="1">
        <a:lnSpc>
          <a:spcPct val="95000"/>
        </a:lnSpc>
        <a:spcBef>
          <a:spcPts val="300"/>
        </a:spcBef>
        <a:spcAft>
          <a:spcPts val="300"/>
        </a:spcAft>
        <a:buClrTx/>
        <a:buSzPct val="50000"/>
        <a:buFontTx/>
        <a:buChar char="•"/>
        <a:tabLst>
          <a:tab pos="7258050" algn="l"/>
        </a:tabLst>
        <a:defRPr kumimoji="0" lang="en-US" sz="1400" b="0" i="0" u="none" strike="noStrike" kern="0" cap="none" spc="0" normalizeH="0" baseline="0" dirty="0">
          <a:ln>
            <a:noFill/>
          </a:ln>
          <a:solidFill>
            <a:schemeClr val="tx2"/>
          </a:solidFill>
          <a:effectLst/>
          <a:uLnTx/>
          <a:uFillTx/>
          <a:latin typeface="+mn-lt"/>
          <a:ea typeface="+mn-ea"/>
          <a:cs typeface="+mn-cs"/>
        </a:defRPr>
      </a:lvl5pPr>
      <a:lvl6pPr marL="1943100" indent="-114300" algn="l" rtl="0" eaLnBrk="1" fontAlgn="base" hangingPunct="1">
        <a:lnSpc>
          <a:spcPct val="95000"/>
        </a:lnSpc>
        <a:spcBef>
          <a:spcPct val="5000"/>
        </a:spcBef>
        <a:spcAft>
          <a:spcPct val="5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114300" algn="l" rtl="0" eaLnBrk="1" fontAlgn="base" hangingPunct="1">
        <a:lnSpc>
          <a:spcPct val="95000"/>
        </a:lnSpc>
        <a:spcBef>
          <a:spcPct val="5000"/>
        </a:spcBef>
        <a:spcAft>
          <a:spcPct val="5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14300" algn="l" rtl="0" eaLnBrk="1" fontAlgn="base" hangingPunct="1">
        <a:lnSpc>
          <a:spcPct val="95000"/>
        </a:lnSpc>
        <a:spcBef>
          <a:spcPct val="5000"/>
        </a:spcBef>
        <a:spcAft>
          <a:spcPct val="5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314700" indent="-114300" algn="l" rtl="0" eaLnBrk="1" fontAlgn="base" hangingPunct="1">
        <a:lnSpc>
          <a:spcPct val="95000"/>
        </a:lnSpc>
        <a:spcBef>
          <a:spcPct val="5000"/>
        </a:spcBef>
        <a:spcAft>
          <a:spcPct val="5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emf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6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7.emf"/><Relationship Id="rId5" Type="http://schemas.openxmlformats.org/officeDocument/2006/relationships/image" Target="../media/image23.gif"/><Relationship Id="rId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FCBB50-2482-4B63-B13B-9D7B9506F39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A2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Q_Logo_Reverse(White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8500" y="2514600"/>
            <a:ext cx="3238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415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7772400" y="6047509"/>
            <a:ext cx="1143000" cy="810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81000" y="609600"/>
            <a:ext cx="8382000" cy="5943600"/>
          </a:xfrm>
          <a:prstGeom prst="rect">
            <a:avLst/>
          </a:prstGeom>
          <a:solidFill>
            <a:schemeClr val="bg1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MQ_Horizontal_Logo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0400" y="152400"/>
            <a:ext cx="1905000" cy="325538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>
          <a:xfrm>
            <a:off x="76200" y="609600"/>
            <a:ext cx="8991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92976">
            <a:off x="1403720" y="4073597"/>
            <a:ext cx="2312735" cy="15390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3" name="Right Arrow 32"/>
          <p:cNvSpPr/>
          <p:nvPr/>
        </p:nvSpPr>
        <p:spPr>
          <a:xfrm>
            <a:off x="3886200" y="2362200"/>
            <a:ext cx="457200" cy="457200"/>
          </a:xfrm>
          <a:prstGeom prst="rightArrow">
            <a:avLst/>
          </a:prstGeom>
          <a:solidFill>
            <a:srgbClr val="005B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ide Number Placeholder 4"/>
          <p:cNvSpPr txBox="1">
            <a:spLocks/>
          </p:cNvSpPr>
          <p:nvPr/>
        </p:nvSpPr>
        <p:spPr bwMode="auto">
          <a:xfrm>
            <a:off x="8534400" y="6540878"/>
            <a:ext cx="60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474747"/>
                </a:solidFill>
                <a:latin typeface="Calibri" charset="0"/>
              </a:rPr>
              <a:t> </a:t>
            </a:r>
            <a:fld id="{466F8DDF-C468-6643-AF23-69C075973600}" type="slidenum">
              <a:rPr lang="en-US" sz="900">
                <a:solidFill>
                  <a:srgbClr val="474747"/>
                </a:solidFill>
                <a:latin typeface="Calibri" charset="0"/>
              </a:rPr>
              <a:pPr algn="r" eaLnBrk="1" hangingPunct="1"/>
              <a:t>10</a:t>
            </a:fld>
            <a:endParaRPr lang="en-US" sz="900">
              <a:solidFill>
                <a:srgbClr val="474747"/>
              </a:solidFill>
              <a:latin typeface="Calibri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2400" y="381000"/>
            <a:ext cx="5486400" cy="685800"/>
            <a:chOff x="152400" y="685800"/>
            <a:chExt cx="5486400" cy="685800"/>
          </a:xfrm>
        </p:grpSpPr>
        <p:sp>
          <p:nvSpPr>
            <p:cNvPr id="17" name="Right Triangle 16"/>
            <p:cNvSpPr/>
            <p:nvPr/>
          </p:nvSpPr>
          <p:spPr>
            <a:xfrm flipH="1" flipV="1">
              <a:off x="152400" y="1143000"/>
              <a:ext cx="228600" cy="228600"/>
            </a:xfrm>
            <a:prstGeom prst="rtTriangle">
              <a:avLst/>
            </a:prstGeom>
            <a:solidFill>
              <a:srgbClr val="69A2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2400" y="685800"/>
              <a:ext cx="5486400" cy="457200"/>
            </a:xfrm>
            <a:prstGeom prst="rect">
              <a:avLst/>
            </a:prstGeom>
            <a:solidFill>
              <a:srgbClr val="86CA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itle 1"/>
          <p:cNvSpPr txBox="1">
            <a:spLocks/>
          </p:cNvSpPr>
          <p:nvPr/>
        </p:nvSpPr>
        <p:spPr bwMode="black">
          <a:xfrm rot="16200000">
            <a:off x="-419100" y="2247900"/>
            <a:ext cx="2286000" cy="381000"/>
          </a:xfrm>
          <a:prstGeom prst="rect">
            <a:avLst/>
          </a:prstGeom>
          <a:solidFill>
            <a:srgbClr val="005B94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9pPr>
          </a:lstStyle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Desktop</a:t>
            </a:r>
            <a:endParaRPr lang="en-US" sz="2000" b="0" dirty="0">
              <a:solidFill>
                <a:srgbClr val="FFFFFF"/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 bwMode="black">
          <a:xfrm rot="16200000">
            <a:off x="-366568" y="4967432"/>
            <a:ext cx="2180935" cy="381000"/>
          </a:xfrm>
          <a:prstGeom prst="rect">
            <a:avLst/>
          </a:prstGeom>
          <a:solidFill>
            <a:srgbClr val="005B94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9pPr>
          </a:lstStyle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Mobile</a:t>
            </a:r>
            <a:endParaRPr lang="en-US" sz="2000" b="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990600"/>
            <a:ext cx="2057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andwriting - Dakota"/>
                <a:cs typeface="Handwriting - Dakota"/>
              </a:rPr>
              <a:t>• Travel Inspiration</a:t>
            </a:r>
          </a:p>
          <a:p>
            <a:endParaRPr lang="en-US" sz="1400" dirty="0">
              <a:latin typeface="Handwriting - Dakota"/>
              <a:cs typeface="Handwriting - Dakota"/>
            </a:endParaRPr>
          </a:p>
          <a:p>
            <a:r>
              <a:rPr lang="en-US" sz="1400" dirty="0">
                <a:latin typeface="Handwriting - Dakota"/>
                <a:cs typeface="Handwriting - Dakota"/>
              </a:rPr>
              <a:t>• </a:t>
            </a:r>
            <a:r>
              <a:rPr lang="en-US" sz="1400" dirty="0" smtClean="0">
                <a:latin typeface="Handwriting - Dakota"/>
                <a:cs typeface="Handwriting - Dakota"/>
              </a:rPr>
              <a:t>Itineraries</a:t>
            </a:r>
          </a:p>
          <a:p>
            <a:endParaRPr lang="en-US" sz="1400" dirty="0">
              <a:latin typeface="Handwriting - Dakota"/>
              <a:cs typeface="Handwriting - Dakota"/>
            </a:endParaRPr>
          </a:p>
          <a:p>
            <a:r>
              <a:rPr lang="en-US" sz="1400" dirty="0">
                <a:latin typeface="Handwriting - Dakota"/>
                <a:cs typeface="Handwriting - Dakota"/>
              </a:rPr>
              <a:t>• </a:t>
            </a:r>
            <a:r>
              <a:rPr lang="en-US" sz="1400" dirty="0" smtClean="0">
                <a:latin typeface="Handwriting - Dakota"/>
                <a:cs typeface="Handwriting - Dakota"/>
              </a:rPr>
              <a:t>Best of: Restaurants, Shopping, Travel</a:t>
            </a:r>
          </a:p>
          <a:p>
            <a:endParaRPr lang="en-US" sz="1400" dirty="0">
              <a:latin typeface="Handwriting - Dakota"/>
              <a:cs typeface="Handwriting - Dakota"/>
            </a:endParaRPr>
          </a:p>
          <a:p>
            <a:r>
              <a:rPr lang="en-US" sz="1400" dirty="0">
                <a:latin typeface="Handwriting - Dakota"/>
                <a:cs typeface="Handwriting - Dakota"/>
              </a:rPr>
              <a:t>• </a:t>
            </a:r>
            <a:r>
              <a:rPr lang="en-US" sz="1400" dirty="0" smtClean="0">
                <a:latin typeface="Handwriting - Dakota"/>
                <a:cs typeface="Handwriting - Dakota"/>
              </a:rPr>
              <a:t>Trip sharing</a:t>
            </a:r>
            <a:endParaRPr lang="en-US" sz="1400" dirty="0">
              <a:latin typeface="Handwriting - Dakota"/>
              <a:cs typeface="Handwriting - Dakota"/>
            </a:endParaRPr>
          </a:p>
          <a:p>
            <a:endParaRPr lang="en-US" sz="1400" dirty="0" smtClean="0">
              <a:latin typeface="Handwriting - Dakota"/>
              <a:cs typeface="Handwriting - Dakota"/>
            </a:endParaRPr>
          </a:p>
          <a:p>
            <a:endParaRPr lang="en-US" sz="1400" dirty="0" smtClean="0">
              <a:latin typeface="Handwriting - Dakota"/>
              <a:cs typeface="Handwriting - Dakot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4267200"/>
            <a:ext cx="2057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andwriting - Dakota"/>
                <a:cs typeface="Handwriting - Dakota"/>
              </a:rPr>
              <a:t>• On The Go </a:t>
            </a:r>
          </a:p>
          <a:p>
            <a:r>
              <a:rPr lang="en-US" sz="1400" dirty="0" smtClean="0">
                <a:latin typeface="Handwriting - Dakota"/>
                <a:cs typeface="Handwriting - Dakota"/>
              </a:rPr>
              <a:t>Discovery</a:t>
            </a:r>
            <a:endParaRPr lang="en-US" sz="1400" dirty="0">
              <a:latin typeface="Handwriting - Dakota"/>
              <a:cs typeface="Handwriting - Dakota"/>
            </a:endParaRPr>
          </a:p>
          <a:p>
            <a:endParaRPr lang="en-US" sz="1400" dirty="0" smtClean="0">
              <a:latin typeface="Handwriting - Dakota"/>
              <a:cs typeface="Handwriting - Dakota"/>
            </a:endParaRPr>
          </a:p>
          <a:p>
            <a:r>
              <a:rPr lang="en-US" sz="1400" dirty="0" smtClean="0">
                <a:latin typeface="Handwriting - Dakota"/>
                <a:cs typeface="Handwriting - Dakota"/>
              </a:rPr>
              <a:t>• Search on Map, </a:t>
            </a:r>
          </a:p>
          <a:p>
            <a:r>
              <a:rPr lang="en-US" sz="1400" dirty="0" smtClean="0">
                <a:latin typeface="Handwriting - Dakota"/>
                <a:cs typeface="Handwriting - Dakota"/>
              </a:rPr>
              <a:t>Get Directions</a:t>
            </a:r>
          </a:p>
          <a:p>
            <a:endParaRPr lang="en-US" sz="1400" dirty="0" smtClean="0">
              <a:latin typeface="Handwriting - Dakota"/>
              <a:cs typeface="Handwriting - Dakota"/>
            </a:endParaRPr>
          </a:p>
          <a:p>
            <a:r>
              <a:rPr lang="en-US" sz="1400" dirty="0">
                <a:latin typeface="Handwriting - Dakota"/>
                <a:cs typeface="Handwriting - Dakota"/>
              </a:rPr>
              <a:t>• </a:t>
            </a:r>
            <a:r>
              <a:rPr lang="en-US" sz="1400" dirty="0" smtClean="0">
                <a:latin typeface="Handwriting - Dakota"/>
                <a:cs typeface="Handwriting - Dakota"/>
              </a:rPr>
              <a:t>Relevant local deals</a:t>
            </a:r>
          </a:p>
          <a:p>
            <a:endParaRPr lang="en-US" sz="1400" dirty="0" smtClean="0">
              <a:latin typeface="Handwriting - Dakota"/>
              <a:cs typeface="Handwriting - Dakota"/>
            </a:endParaRPr>
          </a:p>
          <a:p>
            <a:r>
              <a:rPr lang="en-US" sz="1400" dirty="0" smtClean="0">
                <a:latin typeface="Handwriting - Dakota"/>
                <a:cs typeface="Handwriting - Dakota"/>
              </a:rPr>
              <a:t>• Enhanced Along-the-Way Experience</a:t>
            </a:r>
          </a:p>
          <a:p>
            <a:endParaRPr lang="en-US" sz="1400" dirty="0" smtClean="0">
              <a:latin typeface="Handwriting - Dakota"/>
              <a:cs typeface="Handwriting - Dakota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3886200" y="4876800"/>
            <a:ext cx="457200" cy="457200"/>
          </a:xfrm>
          <a:prstGeom prst="rightArrow">
            <a:avLst/>
          </a:prstGeom>
          <a:solidFill>
            <a:srgbClr val="005B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023" t="5831" r="15546" b="955"/>
          <a:stretch/>
        </p:blipFill>
        <p:spPr>
          <a:xfrm rot="190209">
            <a:off x="4624336" y="4231863"/>
            <a:ext cx="1971117" cy="15988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1" name="Title 1"/>
          <p:cNvSpPr txBox="1">
            <a:spLocks/>
          </p:cNvSpPr>
          <p:nvPr/>
        </p:nvSpPr>
        <p:spPr bwMode="black">
          <a:xfrm>
            <a:off x="304800" y="4572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9pPr>
          </a:lstStyle>
          <a:p>
            <a:r>
              <a:rPr lang="en-US" sz="2000" b="0" dirty="0" smtClean="0"/>
              <a:t>Relevant Data = New Trip Planning Solutions</a:t>
            </a:r>
            <a:endParaRPr lang="en-US" sz="2000" b="0" dirty="0"/>
          </a:p>
        </p:txBody>
      </p:sp>
      <p:sp>
        <p:nvSpPr>
          <p:cNvPr id="32" name="TextBox 31"/>
          <p:cNvSpPr txBox="1"/>
          <p:nvPr/>
        </p:nvSpPr>
        <p:spPr>
          <a:xfrm rot="21438869">
            <a:off x="1385278" y="310154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andwriting - Dakota"/>
                <a:cs typeface="Handwriting - Dakota"/>
              </a:rPr>
              <a:t>• Advanced Trip Planning and for Local Discovery at Destination</a:t>
            </a:r>
            <a:endParaRPr lang="en-US" sz="1200" dirty="0">
              <a:latin typeface="Handwriting - Dakota"/>
              <a:cs typeface="Handwriting - Dakota"/>
            </a:endParaRPr>
          </a:p>
          <a:p>
            <a:endParaRPr lang="en-US" sz="1200" dirty="0" smtClean="0">
              <a:latin typeface="Handwriting - Dakota"/>
              <a:cs typeface="Handwriting - Dakota"/>
            </a:endParaRPr>
          </a:p>
        </p:txBody>
      </p:sp>
      <p:sp>
        <p:nvSpPr>
          <p:cNvPr id="34" name="TextBox 33"/>
          <p:cNvSpPr txBox="1"/>
          <p:nvPr/>
        </p:nvSpPr>
        <p:spPr>
          <a:xfrm rot="197956">
            <a:off x="1240403" y="5654759"/>
            <a:ext cx="3269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andwriting - Dakota"/>
                <a:cs typeface="Handwriting - Dakota"/>
              </a:rPr>
              <a:t>• </a:t>
            </a:r>
            <a:r>
              <a:rPr lang="en-US" sz="1200" dirty="0">
                <a:latin typeface="Handwriting - Dakota"/>
                <a:cs typeface="Handwriting - Dakota"/>
              </a:rPr>
              <a:t>Local discovery on the go, in market, and just in time</a:t>
            </a:r>
            <a:r>
              <a:rPr lang="en-US" sz="1200" dirty="0" smtClean="0">
                <a:latin typeface="Handwriting - Dakota"/>
                <a:cs typeface="Handwriting - Dakota"/>
              </a:rPr>
              <a:t>: Great </a:t>
            </a:r>
            <a:r>
              <a:rPr lang="en-US" sz="1200" dirty="0">
                <a:latin typeface="Handwriting - Dakota"/>
                <a:cs typeface="Handwriting - Dakota"/>
              </a:rPr>
              <a:t>Restaurants, Best Shopping, Cool Things To Do</a:t>
            </a:r>
          </a:p>
          <a:p>
            <a:endParaRPr lang="en-US" sz="1200" dirty="0" smtClean="0">
              <a:latin typeface="Handwriting - Dakota"/>
              <a:cs typeface="Handwriting - Dakota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497457">
            <a:off x="4440195" y="1603410"/>
            <a:ext cx="2262726" cy="150581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76843">
            <a:off x="1408404" y="1580851"/>
            <a:ext cx="2236495" cy="14883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9902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CA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Slide Number Placeholder 4"/>
          <p:cNvSpPr txBox="1">
            <a:spLocks/>
          </p:cNvSpPr>
          <p:nvPr/>
        </p:nvSpPr>
        <p:spPr bwMode="auto">
          <a:xfrm>
            <a:off x="8534400" y="6511925"/>
            <a:ext cx="60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474747"/>
                </a:solidFill>
                <a:latin typeface="Calibri" charset="0"/>
              </a:rPr>
              <a:t> </a:t>
            </a:r>
            <a:fld id="{69DA4F10-54DF-1B41-94AF-A119C8119CB1}" type="slidenum">
              <a:rPr lang="en-US" sz="900">
                <a:solidFill>
                  <a:srgbClr val="474747"/>
                </a:solidFill>
                <a:latin typeface="Calibri" charset="0"/>
              </a:rPr>
              <a:pPr algn="r" eaLnBrk="1" hangingPunct="1"/>
              <a:t>11</a:t>
            </a:fld>
            <a:endParaRPr lang="en-US" sz="900">
              <a:solidFill>
                <a:srgbClr val="474747"/>
              </a:solidFill>
              <a:latin typeface="Calibri" charset="0"/>
            </a:endParaRPr>
          </a:p>
        </p:txBody>
      </p:sp>
      <p:sp>
        <p:nvSpPr>
          <p:cNvPr id="29702" name="Rectangle 2"/>
          <p:cNvSpPr txBox="1">
            <a:spLocks noChangeArrowheads="1"/>
          </p:cNvSpPr>
          <p:nvPr/>
        </p:nvSpPr>
        <p:spPr bwMode="black">
          <a:xfrm>
            <a:off x="533400" y="3429000"/>
            <a:ext cx="3657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Calibri" charset="0"/>
              </a:rPr>
              <a:t>Thank you.</a:t>
            </a:r>
          </a:p>
          <a:p>
            <a:pPr eaLnBrk="1" hangingPunct="1">
              <a:lnSpc>
                <a:spcPct val="85000"/>
              </a:lnSpc>
            </a:pPr>
            <a:endParaRPr lang="en-US" sz="3200" b="1" dirty="0">
              <a:solidFill>
                <a:srgbClr val="69A215"/>
              </a:solidFill>
              <a:latin typeface="Calibri" charset="0"/>
            </a:endParaRPr>
          </a:p>
          <a:p>
            <a:pPr eaLnBrk="1" hangingPunct="1">
              <a:lnSpc>
                <a:spcPct val="85000"/>
              </a:lnSpc>
            </a:pPr>
            <a:endParaRPr lang="en-US" sz="3200" b="1" dirty="0" smtClean="0">
              <a:solidFill>
                <a:srgbClr val="69A215"/>
              </a:solidFill>
              <a:latin typeface="Calibri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alibri" charset="0"/>
              </a:rPr>
              <a:t>Vijay </a:t>
            </a:r>
            <a:r>
              <a:rPr lang="en-US" sz="2000" dirty="0" err="1" smtClean="0">
                <a:solidFill>
                  <a:srgbClr val="FFFFFF"/>
                </a:solidFill>
                <a:latin typeface="Calibri" charset="0"/>
              </a:rPr>
              <a:t>Bangaru</a:t>
            </a:r>
            <a:endParaRPr lang="en-US" sz="2000" dirty="0" smtClean="0">
              <a:solidFill>
                <a:srgbClr val="FFFFFF"/>
              </a:solidFill>
              <a:latin typeface="Calibri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2000" dirty="0" err="1" smtClean="0">
                <a:solidFill>
                  <a:srgbClr val="FFFFFF"/>
                </a:solidFill>
                <a:latin typeface="Calibri" charset="0"/>
              </a:rPr>
              <a:t>vijay.bangaru@mapquest.com</a:t>
            </a:r>
            <a:endParaRPr lang="en-US" sz="2000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704" name="Slide Number Placeholder 4"/>
          <p:cNvSpPr txBox="1">
            <a:spLocks/>
          </p:cNvSpPr>
          <p:nvPr/>
        </p:nvSpPr>
        <p:spPr bwMode="auto">
          <a:xfrm>
            <a:off x="8534400" y="6511925"/>
            <a:ext cx="60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474747"/>
                </a:solidFill>
                <a:latin typeface="Calibri" charset="0"/>
              </a:rPr>
              <a:t> </a:t>
            </a:r>
            <a:fld id="{2CA93CBF-EFC5-F64A-862E-88809CEECA5D}" type="slidenum">
              <a:rPr lang="en-US" sz="900">
                <a:solidFill>
                  <a:srgbClr val="474747"/>
                </a:solidFill>
                <a:latin typeface="Calibri" charset="0"/>
              </a:rPr>
              <a:pPr algn="r" eaLnBrk="1" hangingPunct="1"/>
              <a:t>11</a:t>
            </a:fld>
            <a:endParaRPr lang="en-US" sz="900">
              <a:solidFill>
                <a:srgbClr val="474747"/>
              </a:solidFill>
              <a:latin typeface="Calibri" charset="0"/>
            </a:endParaRPr>
          </a:p>
        </p:txBody>
      </p:sp>
      <p:pic>
        <p:nvPicPr>
          <p:cNvPr id="6" name="Picture 5" descr="MQ_Logo_Reverse(White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00" y="381000"/>
            <a:ext cx="1409700" cy="9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8852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400800" y="2819400"/>
            <a:ext cx="1755648" cy="1655064"/>
          </a:xfrm>
          <a:prstGeom prst="rect">
            <a:avLst/>
          </a:prstGeom>
          <a:solidFill>
            <a:srgbClr val="69A2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0" y="4572000"/>
            <a:ext cx="1755648" cy="1655064"/>
          </a:xfrm>
          <a:prstGeom prst="rect">
            <a:avLst/>
          </a:prstGeom>
          <a:solidFill>
            <a:srgbClr val="005B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772400" y="6047509"/>
            <a:ext cx="1143000" cy="810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71" t="19028" r="6481" b="18669"/>
          <a:stretch/>
        </p:blipFill>
        <p:spPr>
          <a:xfrm>
            <a:off x="917222" y="4572000"/>
            <a:ext cx="3584222" cy="1648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183" t="3202" r="16506" b="3142"/>
          <a:stretch/>
        </p:blipFill>
        <p:spPr>
          <a:xfrm>
            <a:off x="6399935" y="4572000"/>
            <a:ext cx="1756513" cy="165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783" t="1667" r="15186"/>
          <a:stretch/>
        </p:blipFill>
        <p:spPr>
          <a:xfrm>
            <a:off x="4572000" y="2808112"/>
            <a:ext cx="1756513" cy="166511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606" t="13917" r="3740" b="6149"/>
          <a:stretch/>
        </p:blipFill>
        <p:spPr>
          <a:xfrm>
            <a:off x="917223" y="2822222"/>
            <a:ext cx="1749778" cy="165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70" t="16706" r="1151" b="15891"/>
          <a:stretch/>
        </p:blipFill>
        <p:spPr>
          <a:xfrm>
            <a:off x="4572000" y="1072444"/>
            <a:ext cx="3584221" cy="1651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1066800"/>
            <a:ext cx="1755648" cy="1655064"/>
          </a:xfrm>
          <a:prstGeom prst="rect">
            <a:avLst/>
          </a:prstGeom>
          <a:solidFill>
            <a:srgbClr val="69A2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2813864"/>
            <a:ext cx="1755648" cy="1655064"/>
          </a:xfrm>
          <a:prstGeom prst="rect">
            <a:avLst/>
          </a:prstGeom>
          <a:solidFill>
            <a:srgbClr val="005B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32766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2F2F2"/>
                </a:solidFill>
                <a:latin typeface="+mn-lt"/>
              </a:rPr>
              <a:t>How To Get There A-B</a:t>
            </a:r>
            <a:endParaRPr lang="en-US" sz="20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876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2F2F2"/>
                </a:solidFill>
                <a:latin typeface="+mn-lt"/>
              </a:rPr>
              <a:t>Discover</a:t>
            </a:r>
          </a:p>
          <a:p>
            <a:pPr algn="ctr"/>
            <a:r>
              <a:rPr lang="en-US" sz="2000" dirty="0" smtClean="0">
                <a:solidFill>
                  <a:srgbClr val="F2F2F2"/>
                </a:solidFill>
                <a:latin typeface="+mn-lt"/>
              </a:rPr>
              <a:t>Along The Way</a:t>
            </a:r>
            <a:endParaRPr lang="en-US" sz="2000" dirty="0">
              <a:solidFill>
                <a:srgbClr val="F2F2F2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3124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2F2F2"/>
                </a:solidFill>
                <a:latin typeface="+mn-lt"/>
              </a:rPr>
              <a:t>Explore</a:t>
            </a:r>
          </a:p>
          <a:p>
            <a:pPr algn="ctr"/>
            <a:r>
              <a:rPr lang="en-US" sz="2000" dirty="0" smtClean="0">
                <a:solidFill>
                  <a:srgbClr val="F2F2F2"/>
                </a:solidFill>
                <a:latin typeface="+mn-lt"/>
              </a:rPr>
              <a:t>At Your Destination</a:t>
            </a:r>
            <a:endParaRPr lang="en-US" sz="2000" dirty="0">
              <a:solidFill>
                <a:srgbClr val="F2F2F2"/>
              </a:solidFill>
              <a:latin typeface="+mn-lt"/>
            </a:endParaRPr>
          </a:p>
        </p:txBody>
      </p:sp>
      <p:pic>
        <p:nvPicPr>
          <p:cNvPr id="19" name="Picture 18" descr="MQ_Horizontal_Logo_CMYK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0400" y="152400"/>
            <a:ext cx="1905000" cy="3255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3000" y="1524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2F2F2"/>
                </a:solidFill>
                <a:latin typeface="+mn-lt"/>
              </a:rPr>
              <a:t>Where</a:t>
            </a:r>
          </a:p>
          <a:p>
            <a:pPr algn="ctr"/>
            <a:r>
              <a:rPr lang="en-US" sz="2000" dirty="0" smtClean="0">
                <a:solidFill>
                  <a:srgbClr val="F2F2F2"/>
                </a:solidFill>
                <a:latin typeface="+mn-lt"/>
              </a:rPr>
              <a:t>To Go</a:t>
            </a:r>
            <a:endParaRPr lang="en-US" sz="2000" dirty="0">
              <a:solidFill>
                <a:srgbClr val="F2F2F2"/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925" t="4777" r="26302" b="2876"/>
          <a:stretch/>
        </p:blipFill>
        <p:spPr>
          <a:xfrm flipH="1">
            <a:off x="2742860" y="1072444"/>
            <a:ext cx="1756513" cy="1636889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6200" y="609600"/>
            <a:ext cx="8991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4"/>
          <p:cNvSpPr txBox="1">
            <a:spLocks/>
          </p:cNvSpPr>
          <p:nvPr/>
        </p:nvSpPr>
        <p:spPr bwMode="auto">
          <a:xfrm>
            <a:off x="8534400" y="6540878"/>
            <a:ext cx="60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474747"/>
                </a:solidFill>
                <a:latin typeface="Calibri" charset="0"/>
              </a:rPr>
              <a:t> </a:t>
            </a:r>
            <a:fld id="{466F8DDF-C468-6643-AF23-69C075973600}" type="slidenum">
              <a:rPr lang="en-US" sz="900">
                <a:solidFill>
                  <a:srgbClr val="474747"/>
                </a:solidFill>
                <a:latin typeface="Calibri" charset="0"/>
              </a:rPr>
              <a:pPr algn="r" eaLnBrk="1" hangingPunct="1"/>
              <a:t>2</a:t>
            </a:fld>
            <a:endParaRPr lang="en-US" sz="900">
              <a:solidFill>
                <a:srgbClr val="474747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5388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FCBB50-2482-4B63-B13B-9D7B9506F39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32" y="895104"/>
            <a:ext cx="7876868" cy="5429496"/>
          </a:xfrm>
          <a:prstGeom prst="rect">
            <a:avLst/>
          </a:prstGeom>
        </p:spPr>
      </p:pic>
      <p:pic>
        <p:nvPicPr>
          <p:cNvPr id="8" name="Picture 7" descr="MQ_Horizontal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0400" y="152400"/>
            <a:ext cx="1905000" cy="3255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6200" y="609600"/>
            <a:ext cx="8991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52400" y="381000"/>
            <a:ext cx="5486400" cy="685800"/>
            <a:chOff x="152400" y="685800"/>
            <a:chExt cx="5486400" cy="685800"/>
          </a:xfrm>
        </p:grpSpPr>
        <p:sp>
          <p:nvSpPr>
            <p:cNvPr id="11" name="Right Triangle 10"/>
            <p:cNvSpPr/>
            <p:nvPr/>
          </p:nvSpPr>
          <p:spPr>
            <a:xfrm flipH="1" flipV="1">
              <a:off x="152400" y="1143000"/>
              <a:ext cx="228600" cy="228600"/>
            </a:xfrm>
            <a:prstGeom prst="rtTriangle">
              <a:avLst/>
            </a:prstGeom>
            <a:solidFill>
              <a:srgbClr val="69A2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685800"/>
              <a:ext cx="5486400" cy="457200"/>
            </a:xfrm>
            <a:prstGeom prst="rect">
              <a:avLst/>
            </a:prstGeom>
            <a:solidFill>
              <a:srgbClr val="86CA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334000" cy="304800"/>
          </a:xfrm>
        </p:spPr>
        <p:txBody>
          <a:bodyPr/>
          <a:lstStyle/>
          <a:p>
            <a:r>
              <a:rPr lang="en-US" sz="2000" b="0" dirty="0" smtClean="0"/>
              <a:t>Data = Confusion or Solution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0662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772400" y="6047509"/>
            <a:ext cx="1143000" cy="810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609600"/>
            <a:ext cx="8382000" cy="5943600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MQ_Horizontal_Logo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0400" y="152400"/>
            <a:ext cx="1905000" cy="32553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76200" y="609600"/>
            <a:ext cx="8991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52400" y="381000"/>
            <a:ext cx="5486400" cy="685800"/>
            <a:chOff x="152400" y="685800"/>
            <a:chExt cx="5486400" cy="685800"/>
          </a:xfrm>
        </p:grpSpPr>
        <p:sp>
          <p:nvSpPr>
            <p:cNvPr id="19" name="Right Triangle 18"/>
            <p:cNvSpPr/>
            <p:nvPr/>
          </p:nvSpPr>
          <p:spPr>
            <a:xfrm flipH="1" flipV="1">
              <a:off x="152400" y="1143000"/>
              <a:ext cx="228600" cy="228600"/>
            </a:xfrm>
            <a:prstGeom prst="rtTriangle">
              <a:avLst/>
            </a:prstGeom>
            <a:solidFill>
              <a:srgbClr val="69A2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2400" y="685800"/>
              <a:ext cx="5486400" cy="457200"/>
            </a:xfrm>
            <a:prstGeom prst="rect">
              <a:avLst/>
            </a:prstGeom>
            <a:solidFill>
              <a:srgbClr val="86CA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 bwMode="black">
          <a:xfrm>
            <a:off x="304800" y="4572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9pPr>
          </a:lstStyle>
          <a:p>
            <a:r>
              <a:rPr lang="en-US" sz="2000" b="0" dirty="0" smtClean="0">
                <a:solidFill>
                  <a:srgbClr val="262626"/>
                </a:solidFill>
              </a:rPr>
              <a:t>Relevant Data = MapQuest Vibe</a:t>
            </a:r>
            <a:endParaRPr lang="en-US" sz="2000" b="0" dirty="0">
              <a:solidFill>
                <a:srgbClr val="262626"/>
              </a:solidFill>
            </a:endParaRPr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8534400" y="6540878"/>
            <a:ext cx="60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 dirty="0">
                <a:solidFill>
                  <a:srgbClr val="474747"/>
                </a:solidFill>
                <a:latin typeface="Calibri" charset="0"/>
              </a:rPr>
              <a:t> </a:t>
            </a:r>
            <a:fld id="{466F8DDF-C468-6643-AF23-69C075973600}" type="slidenum">
              <a:rPr lang="en-US" sz="900">
                <a:solidFill>
                  <a:srgbClr val="474747"/>
                </a:solidFill>
                <a:latin typeface="Calibri" charset="0"/>
              </a:rPr>
              <a:pPr algn="r" eaLnBrk="1" hangingPunct="1"/>
              <a:t>4</a:t>
            </a:fld>
            <a:endParaRPr lang="en-US" sz="900" dirty="0">
              <a:solidFill>
                <a:srgbClr val="474747"/>
              </a:solidFill>
              <a:latin typeface="Calibri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1447800"/>
            <a:ext cx="4572000" cy="204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Massive Scale- 50k neighborhoods/50k hotspots/30k cities</a:t>
            </a:r>
          </a:p>
          <a:p>
            <a:pPr>
              <a:lnSpc>
                <a:spcPct val="130000"/>
              </a:lnSpc>
              <a:defRPr/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Blended social-algorithmic rankings</a:t>
            </a:r>
          </a:p>
          <a:p>
            <a:pPr>
              <a:lnSpc>
                <a:spcPct val="130000"/>
              </a:lnSpc>
              <a:defRPr/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Discovery of places &amp; businesses</a:t>
            </a:r>
          </a:p>
          <a:p>
            <a:pPr>
              <a:lnSpc>
                <a:spcPct val="130000"/>
              </a:lnSpc>
              <a:defRPr/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30000"/>
              </a:lnSpc>
              <a:defRPr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Community engagement &amp; influence</a:t>
            </a:r>
          </a:p>
        </p:txBody>
      </p:sp>
      <p:sp>
        <p:nvSpPr>
          <p:cNvPr id="2" name="Oval 1"/>
          <p:cNvSpPr/>
          <p:nvPr/>
        </p:nvSpPr>
        <p:spPr>
          <a:xfrm>
            <a:off x="457200" y="1600200"/>
            <a:ext cx="152400" cy="152400"/>
          </a:xfrm>
          <a:prstGeom prst="ellipse">
            <a:avLst/>
          </a:prstGeom>
          <a:solidFill>
            <a:srgbClr val="F564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7200" y="2133600"/>
            <a:ext cx="152400" cy="152400"/>
          </a:xfrm>
          <a:prstGeom prst="ellipse">
            <a:avLst/>
          </a:prstGeom>
          <a:solidFill>
            <a:srgbClr val="F564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7200" y="2667000"/>
            <a:ext cx="152400" cy="152400"/>
          </a:xfrm>
          <a:prstGeom prst="ellipse">
            <a:avLst/>
          </a:prstGeom>
          <a:solidFill>
            <a:srgbClr val="F564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" y="3276600"/>
            <a:ext cx="152400" cy="152400"/>
          </a:xfrm>
          <a:prstGeom prst="ellipse">
            <a:avLst/>
          </a:prstGeom>
          <a:solidFill>
            <a:srgbClr val="F564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29000" y="2209799"/>
            <a:ext cx="2159000" cy="3238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14800" y="2095501"/>
            <a:ext cx="2263406" cy="3400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64100" y="2000250"/>
            <a:ext cx="2374900" cy="3562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67362" y="1747838"/>
            <a:ext cx="2509838" cy="37647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8" name="Picture 37" descr="mobilescreen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24600" y="1676400"/>
            <a:ext cx="2590800" cy="3886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8028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FCBB50-2482-4B63-B13B-9D7B9506F39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MQ_Horizontal_Logo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0400" y="152400"/>
            <a:ext cx="1905000" cy="32553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6200" y="609600"/>
            <a:ext cx="8991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52400" y="381000"/>
            <a:ext cx="5486400" cy="685800"/>
            <a:chOff x="152400" y="685800"/>
            <a:chExt cx="5486400" cy="685800"/>
          </a:xfrm>
        </p:grpSpPr>
        <p:sp>
          <p:nvSpPr>
            <p:cNvPr id="10" name="Right Triangle 9"/>
            <p:cNvSpPr/>
            <p:nvPr/>
          </p:nvSpPr>
          <p:spPr>
            <a:xfrm flipH="1" flipV="1">
              <a:off x="152400" y="1143000"/>
              <a:ext cx="228600" cy="228600"/>
            </a:xfrm>
            <a:prstGeom prst="rtTriangle">
              <a:avLst/>
            </a:prstGeom>
            <a:solidFill>
              <a:srgbClr val="69A2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685800"/>
              <a:ext cx="5486400" cy="457200"/>
            </a:xfrm>
            <a:prstGeom prst="rect">
              <a:avLst/>
            </a:prstGeom>
            <a:solidFill>
              <a:srgbClr val="86CA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black">
          <a:xfrm>
            <a:off x="304800" y="4572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9pPr>
          </a:lstStyle>
          <a:p>
            <a:r>
              <a:rPr lang="en-US" sz="2000" b="0" dirty="0" smtClean="0"/>
              <a:t>Algorithms For Big Data</a:t>
            </a:r>
            <a:endParaRPr lang="en-US" sz="2000" b="0" dirty="0"/>
          </a:p>
        </p:txBody>
      </p:sp>
      <p:pic>
        <p:nvPicPr>
          <p:cNvPr id="3" name="Picture 2" descr="Screen shot 2012-03-30 at 2.52.5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1438" r="22580"/>
          <a:stretch/>
        </p:blipFill>
        <p:spPr>
          <a:xfrm>
            <a:off x="1066800" y="1600200"/>
            <a:ext cx="7079226" cy="379106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0" y="3581400"/>
            <a:ext cx="1066800" cy="6096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3700046"/>
            <a:ext cx="1015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Vibe</a:t>
            </a:r>
            <a:r>
              <a:rPr lang="en-US" sz="1600" dirty="0" smtClean="0"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Rank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003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7772400" y="6047509"/>
            <a:ext cx="1143000" cy="810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381000" y="609600"/>
            <a:ext cx="8382000" cy="5943600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" name="Picture 146" descr="MQ_Horizontal_Logo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0400" y="152400"/>
            <a:ext cx="1905000" cy="325538"/>
          </a:xfrm>
          <a:prstGeom prst="rect">
            <a:avLst/>
          </a:prstGeom>
        </p:spPr>
      </p:pic>
      <p:cxnSp>
        <p:nvCxnSpPr>
          <p:cNvPr id="148" name="Straight Connector 147"/>
          <p:cNvCxnSpPr/>
          <p:nvPr/>
        </p:nvCxnSpPr>
        <p:spPr>
          <a:xfrm>
            <a:off x="76200" y="609600"/>
            <a:ext cx="8991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Slide Number Placeholder 4"/>
          <p:cNvSpPr txBox="1">
            <a:spLocks/>
          </p:cNvSpPr>
          <p:nvPr/>
        </p:nvSpPr>
        <p:spPr bwMode="auto">
          <a:xfrm>
            <a:off x="8534400" y="6540878"/>
            <a:ext cx="60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474747"/>
                </a:solidFill>
                <a:latin typeface="Calibri" charset="0"/>
              </a:rPr>
              <a:t> </a:t>
            </a:r>
            <a:fld id="{466F8DDF-C468-6643-AF23-69C075973600}" type="slidenum">
              <a:rPr lang="en-US" sz="900">
                <a:solidFill>
                  <a:srgbClr val="474747"/>
                </a:solidFill>
                <a:latin typeface="Calibri" charset="0"/>
              </a:rPr>
              <a:pPr algn="r" eaLnBrk="1" hangingPunct="1"/>
              <a:t>6</a:t>
            </a:fld>
            <a:endParaRPr lang="en-US" sz="900">
              <a:solidFill>
                <a:srgbClr val="474747"/>
              </a:solidFill>
              <a:latin typeface="Calibri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152400" y="381000"/>
            <a:ext cx="5486400" cy="685800"/>
            <a:chOff x="152400" y="685800"/>
            <a:chExt cx="5486400" cy="685800"/>
          </a:xfrm>
        </p:grpSpPr>
        <p:sp>
          <p:nvSpPr>
            <p:cNvPr id="152" name="Right Triangle 151"/>
            <p:cNvSpPr/>
            <p:nvPr/>
          </p:nvSpPr>
          <p:spPr>
            <a:xfrm flipH="1" flipV="1">
              <a:off x="152400" y="1143000"/>
              <a:ext cx="228600" cy="228600"/>
            </a:xfrm>
            <a:prstGeom prst="rtTriangle">
              <a:avLst/>
            </a:prstGeom>
            <a:solidFill>
              <a:srgbClr val="69A2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52400" y="685800"/>
              <a:ext cx="5486400" cy="457200"/>
            </a:xfrm>
            <a:prstGeom prst="rect">
              <a:avLst/>
            </a:prstGeom>
            <a:solidFill>
              <a:srgbClr val="86CA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334000" cy="304800"/>
          </a:xfrm>
        </p:spPr>
        <p:txBody>
          <a:bodyPr/>
          <a:lstStyle/>
          <a:p>
            <a:r>
              <a:rPr lang="en-US" sz="2000" b="0" dirty="0" smtClean="0"/>
              <a:t>Relevant Data = Consumer Insight + Targeting</a:t>
            </a:r>
            <a:endParaRPr lang="en-US" sz="2000" b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10200" y="5257800"/>
            <a:ext cx="3124200" cy="1143000"/>
            <a:chOff x="3048000" y="4038600"/>
            <a:chExt cx="3124200" cy="1143000"/>
          </a:xfrm>
        </p:grpSpPr>
        <p:sp>
          <p:nvSpPr>
            <p:cNvPr id="43" name="Rectangle 3"/>
            <p:cNvSpPr txBox="1">
              <a:spLocks noChangeArrowheads="1"/>
            </p:cNvSpPr>
            <p:nvPr/>
          </p:nvSpPr>
          <p:spPr bwMode="gray">
            <a:xfrm>
              <a:off x="3048000" y="4038600"/>
              <a:ext cx="1447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/>
            <a:lstStyle>
              <a:lvl1pPr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indent="-28575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1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262626"/>
                  </a:solidFill>
                  <a:latin typeface="Calibri" charset="0"/>
                  <a:cs typeface="Geneva" charset="0"/>
                </a:rPr>
                <a:t>Targeted Ad Ops</a:t>
              </a:r>
              <a:endParaRPr lang="en-US" sz="2000" b="1" baseline="30000" dirty="0" smtClean="0">
                <a:solidFill>
                  <a:srgbClr val="262626"/>
                </a:solidFill>
                <a:latin typeface="Calibri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ts val="1800"/>
                </a:spcBef>
                <a:spcAft>
                  <a:spcPts val="300"/>
                </a:spcAft>
              </a:pPr>
              <a:endParaRPr lang="en-US" sz="2000" b="1" dirty="0">
                <a:solidFill>
                  <a:schemeClr val="tx2"/>
                </a:solidFill>
                <a:latin typeface="Calibri" charset="0"/>
                <a:cs typeface="Geneva" charset="0"/>
              </a:endParaRPr>
            </a:p>
          </p:txBody>
        </p:sp>
        <p:sp>
          <p:nvSpPr>
            <p:cNvPr id="44" name="Rectangle 3"/>
            <p:cNvSpPr txBox="1">
              <a:spLocks noChangeArrowheads="1"/>
            </p:cNvSpPr>
            <p:nvPr/>
          </p:nvSpPr>
          <p:spPr bwMode="gray">
            <a:xfrm>
              <a:off x="3048000" y="4572000"/>
              <a:ext cx="3124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/>
            <a:lstStyle>
              <a:lvl1pPr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indent="-28575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1"/>
              <a:r>
                <a:rPr lang="en-US" sz="1600" dirty="0" smtClean="0">
                  <a:solidFill>
                    <a:schemeClr val="tx2"/>
                  </a:solidFill>
                  <a:latin typeface="Calibri" charset="0"/>
                </a:rPr>
                <a:t>MapQuest Vibe, MapQuest Trip Planning (web/mobile)</a:t>
              </a:r>
              <a:endParaRPr lang="en-US" sz="1600" dirty="0">
                <a:solidFill>
                  <a:schemeClr val="tx2"/>
                </a:solidFill>
                <a:latin typeface="Calibri" charset="0"/>
              </a:endParaRPr>
            </a:p>
          </p:txBody>
        </p:sp>
      </p:grpSp>
      <p:sp>
        <p:nvSpPr>
          <p:cNvPr id="40" name="Rectangle 3"/>
          <p:cNvSpPr txBox="1">
            <a:spLocks noChangeArrowheads="1"/>
          </p:cNvSpPr>
          <p:nvPr/>
        </p:nvSpPr>
        <p:spPr bwMode="gray">
          <a:xfrm>
            <a:off x="533400" y="9144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ts val="18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7258050" algn="l"/>
              </a:tabLst>
              <a:defRPr lang="en-US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1pPr>
            <a:lvl2pPr marL="228600" marR="0" indent="-114300" algn="l" defTabSz="9144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lang="en-US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42900" marR="0" indent="-114300" algn="l" defTabSz="9144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lang="en-US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7200" marR="0" indent="-114300" algn="l" defTabSz="9144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lang="en-US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1500" marR="0" indent="-114300" algn="l" defTabSz="914400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Tx/>
              <a:buChar char="•"/>
              <a:tabLst>
                <a:tab pos="7258050" algn="l"/>
              </a:tabLst>
              <a:defRPr lang="en-US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43100" indent="-114300" algn="l" rtl="0" eaLnBrk="1" fontAlgn="base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SzPct val="50000"/>
              <a:buChar char="•"/>
              <a:tabLst>
                <a:tab pos="7258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indent="-114300" algn="l" rtl="0" eaLnBrk="1" fontAlgn="base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SzPct val="50000"/>
              <a:buChar char="•"/>
              <a:tabLst>
                <a:tab pos="7258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-114300" algn="l" rtl="0" eaLnBrk="1" fontAlgn="base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SzPct val="50000"/>
              <a:buChar char="•"/>
              <a:tabLst>
                <a:tab pos="7258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4700" indent="-114300" algn="l" rtl="0" eaLnBrk="1" fontAlgn="base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SzPct val="50000"/>
              <a:buChar char="•"/>
              <a:tabLst>
                <a:tab pos="7258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en-US" sz="1600" dirty="0"/>
              <a:t>We know where people are and where they are going.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ea typeface="Geneva" pitchFamily="-107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400" y="2209800"/>
            <a:ext cx="3733800" cy="1447800"/>
            <a:chOff x="3427972" y="1600200"/>
            <a:chExt cx="3733800" cy="1447800"/>
          </a:xfrm>
        </p:grpSpPr>
        <p:pic>
          <p:nvPicPr>
            <p:cNvPr id="145" name="Picture 6" descr="MAGNIFYING-GLAS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 rot="20749302" flipH="1">
              <a:off x="3427972" y="1628292"/>
              <a:ext cx="139018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3"/>
            <p:cNvSpPr txBox="1">
              <a:spLocks noChangeArrowheads="1"/>
            </p:cNvSpPr>
            <p:nvPr/>
          </p:nvSpPr>
          <p:spPr bwMode="gray">
            <a:xfrm>
              <a:off x="4114800" y="1600200"/>
              <a:ext cx="1981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/>
            <a:lstStyle>
              <a:lvl1pPr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indent="-28575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1">
                <a:lnSpc>
                  <a:spcPct val="80000"/>
                </a:lnSpc>
              </a:pPr>
              <a:r>
                <a:rPr lang="en-US" sz="2800" b="1" dirty="0" smtClean="0">
                  <a:solidFill>
                    <a:srgbClr val="262626"/>
                  </a:solidFill>
                  <a:latin typeface="Calibri" charset="0"/>
                  <a:cs typeface="Geneva" charset="0"/>
                </a:rPr>
                <a:t>S</a:t>
              </a:r>
              <a:r>
                <a:rPr lang="en-US" b="1" dirty="0" smtClean="0">
                  <a:solidFill>
                    <a:srgbClr val="262626"/>
                  </a:solidFill>
                  <a:latin typeface="Calibri" charset="0"/>
                  <a:cs typeface="Geneva" charset="0"/>
                </a:rPr>
                <a:t>ea</a:t>
              </a:r>
              <a:r>
                <a:rPr lang="en-US" sz="2000" b="1" dirty="0" smtClean="0">
                  <a:solidFill>
                    <a:srgbClr val="262626"/>
                  </a:solidFill>
                  <a:latin typeface="Calibri" charset="0"/>
                  <a:cs typeface="Geneva" charset="0"/>
                </a:rPr>
                <a:t>rch</a:t>
              </a:r>
            </a:p>
            <a:p>
              <a:pPr marL="0" lvl="1">
                <a:lnSpc>
                  <a:spcPct val="80000"/>
                </a:lnSpc>
              </a:pPr>
              <a:r>
                <a:rPr lang="en-US" b="1" dirty="0" smtClean="0">
                  <a:solidFill>
                    <a:srgbClr val="262626"/>
                  </a:solidFill>
                  <a:latin typeface="Calibri" charset="0"/>
                  <a:cs typeface="Geneva" charset="0"/>
                </a:rPr>
                <a:t>Ana</a:t>
              </a:r>
              <a:r>
                <a:rPr lang="en-US" sz="2000" b="1" dirty="0" smtClean="0">
                  <a:solidFill>
                    <a:srgbClr val="262626"/>
                  </a:solidFill>
                  <a:latin typeface="Calibri" charset="0"/>
                  <a:cs typeface="Geneva" charset="0"/>
                </a:rPr>
                <a:t>lysis</a:t>
              </a:r>
              <a:endParaRPr lang="en-US" sz="2000" b="1" baseline="30000" dirty="0" smtClean="0">
                <a:solidFill>
                  <a:srgbClr val="262626"/>
                </a:solidFill>
                <a:latin typeface="Calibri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ts val="1800"/>
                </a:spcBef>
                <a:spcAft>
                  <a:spcPts val="300"/>
                </a:spcAft>
              </a:pPr>
              <a:endParaRPr lang="en-US" sz="2000" b="1" dirty="0">
                <a:solidFill>
                  <a:srgbClr val="262626"/>
                </a:solidFill>
                <a:latin typeface="Calibri" charset="0"/>
                <a:cs typeface="Geneva" charset="0"/>
              </a:endParaRPr>
            </a:p>
          </p:txBody>
        </p:sp>
        <p:sp>
          <p:nvSpPr>
            <p:cNvPr id="46" name="Rectangle 3"/>
            <p:cNvSpPr txBox="1">
              <a:spLocks noChangeArrowheads="1"/>
            </p:cNvSpPr>
            <p:nvPr/>
          </p:nvSpPr>
          <p:spPr bwMode="gray">
            <a:xfrm>
              <a:off x="4114800" y="2209800"/>
              <a:ext cx="3046972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/>
            <a:lstStyle>
              <a:lvl1pPr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indent="-28575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1"/>
              <a:r>
                <a:rPr lang="en-US" sz="1600" dirty="0" smtClean="0">
                  <a:solidFill>
                    <a:schemeClr val="tx2"/>
                  </a:solidFill>
                  <a:latin typeface="Calibri" charset="0"/>
                </a:rPr>
                <a:t>What they’re searching for, and when they’re searching.  Reveal Client and competitor insights.</a:t>
              </a:r>
              <a:endParaRPr lang="en-US" sz="1600" dirty="0">
                <a:solidFill>
                  <a:schemeClr val="tx2"/>
                </a:solidFill>
                <a:latin typeface="Calibri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0" y="5257800"/>
            <a:ext cx="3962400" cy="1219200"/>
            <a:chOff x="9906000" y="3796515"/>
            <a:chExt cx="3962400" cy="1219200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gray">
            <a:xfrm>
              <a:off x="9906000" y="3796515"/>
              <a:ext cx="1981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/>
            <a:lstStyle>
              <a:lvl1pPr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indent="-28575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1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262626"/>
                  </a:solidFill>
                  <a:latin typeface="Calibri" charset="0"/>
                  <a:cs typeface="Geneva" charset="0"/>
                </a:rPr>
                <a:t>Geo</a:t>
              </a:r>
            </a:p>
            <a:p>
              <a:pPr marL="0" lvl="1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262626"/>
                  </a:solidFill>
                  <a:latin typeface="Calibri" charset="0"/>
                  <a:cs typeface="Geneva" charset="0"/>
                </a:rPr>
                <a:t>Analysis</a:t>
              </a:r>
              <a:endParaRPr lang="en-US" sz="2000" b="1" baseline="30000" dirty="0" smtClean="0">
                <a:solidFill>
                  <a:srgbClr val="262626"/>
                </a:solidFill>
                <a:latin typeface="Calibri" charset="0"/>
              </a:endParaRPr>
            </a:p>
            <a:p>
              <a:pPr eaLnBrk="1" hangingPunct="1">
                <a:lnSpc>
                  <a:spcPct val="80000"/>
                </a:lnSpc>
                <a:spcBef>
                  <a:spcPts val="1800"/>
                </a:spcBef>
                <a:spcAft>
                  <a:spcPts val="300"/>
                </a:spcAft>
              </a:pPr>
              <a:endParaRPr lang="en-US" sz="2000" b="1" dirty="0">
                <a:solidFill>
                  <a:schemeClr val="tx2"/>
                </a:solidFill>
                <a:latin typeface="Calibri" charset="0"/>
                <a:cs typeface="Geneva" charset="0"/>
              </a:endParaRP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gray">
            <a:xfrm>
              <a:off x="9906000" y="4329915"/>
              <a:ext cx="3962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/>
            <a:lstStyle>
              <a:lvl1pPr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indent="-28575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5805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lvl="1"/>
              <a:r>
                <a:rPr lang="en-US" sz="1600" dirty="0" smtClean="0">
                  <a:solidFill>
                    <a:schemeClr val="tx2"/>
                  </a:solidFill>
                  <a:latin typeface="Calibri" charset="0"/>
                </a:rPr>
                <a:t>Detailed regional analysis including day-parting and geographical insights.</a:t>
              </a:r>
              <a:endParaRPr lang="en-US" sz="1600" dirty="0">
                <a:solidFill>
                  <a:schemeClr val="tx2"/>
                </a:solidFill>
                <a:latin typeface="Calibri" charset="0"/>
              </a:endParaRPr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 bwMode="gray">
          <a:xfrm>
            <a:off x="847287" y="2514601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>
            <a:lvl1pPr eaLnBrk="0" hangingPunct="0"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285750" eaLnBrk="0" hangingPunct="0"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/>
            <a:r>
              <a:rPr lang="en-US" sz="2000" b="1" dirty="0" smtClean="0">
                <a:solidFill>
                  <a:srgbClr val="262626"/>
                </a:solidFill>
                <a:latin typeface="Calibri" charset="0"/>
                <a:cs typeface="Geneva" charset="0"/>
              </a:rPr>
              <a:t>Demographics</a:t>
            </a:r>
            <a:endParaRPr lang="en-US" sz="2000" b="1" baseline="30000" dirty="0" smtClean="0">
              <a:solidFill>
                <a:srgbClr val="262626"/>
              </a:solidFill>
              <a:latin typeface="Calibri" charset="0"/>
            </a:endParaRPr>
          </a:p>
          <a:p>
            <a:pPr eaLnBrk="1" hangingPunct="1">
              <a:lnSpc>
                <a:spcPct val="95000"/>
              </a:lnSpc>
              <a:spcBef>
                <a:spcPts val="1800"/>
              </a:spcBef>
              <a:spcAft>
                <a:spcPts val="300"/>
              </a:spcAft>
            </a:pPr>
            <a:endParaRPr lang="en-US" sz="2000" b="1" dirty="0">
              <a:solidFill>
                <a:srgbClr val="262626"/>
              </a:solidFill>
              <a:latin typeface="Calibri" charset="0"/>
              <a:cs typeface="Geneva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gray">
          <a:xfrm>
            <a:off x="847286" y="2819401"/>
            <a:ext cx="2886514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>
            <a:lvl1pPr eaLnBrk="0" hangingPunct="0"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285750" eaLnBrk="0" hangingPunct="0"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/>
            <a:r>
              <a:rPr lang="en-US" sz="1600" dirty="0" smtClean="0">
                <a:solidFill>
                  <a:schemeClr val="tx2"/>
                </a:solidFill>
                <a:latin typeface="Calibri" charset="0"/>
              </a:rPr>
              <a:t>Consumer behavior &amp; demos on 1 in 6 people on Internet. </a:t>
            </a:r>
            <a:endParaRPr lang="en-US" sz="1600" dirty="0">
              <a:solidFill>
                <a:schemeClr val="tx2"/>
              </a:solidFill>
              <a:latin typeface="Calibri" charset="0"/>
            </a:endParaRPr>
          </a:p>
        </p:txBody>
      </p:sp>
      <p:grpSp>
        <p:nvGrpSpPr>
          <p:cNvPr id="56" name="Group 24"/>
          <p:cNvGrpSpPr>
            <a:grpSpLocks/>
          </p:cNvGrpSpPr>
          <p:nvPr/>
        </p:nvGrpSpPr>
        <p:grpSpPr bwMode="auto">
          <a:xfrm>
            <a:off x="838200" y="1981200"/>
            <a:ext cx="1304487" cy="530225"/>
            <a:chOff x="528" y="1296"/>
            <a:chExt cx="815" cy="333"/>
          </a:xfrm>
        </p:grpSpPr>
        <p:grpSp>
          <p:nvGrpSpPr>
            <p:cNvPr id="57" name="Group 386"/>
            <p:cNvGrpSpPr>
              <a:grpSpLocks/>
            </p:cNvGrpSpPr>
            <p:nvPr/>
          </p:nvGrpSpPr>
          <p:grpSpPr bwMode="auto">
            <a:xfrm>
              <a:off x="852" y="1296"/>
              <a:ext cx="106" cy="203"/>
              <a:chOff x="1104" y="1326"/>
              <a:chExt cx="279" cy="532"/>
            </a:xfrm>
          </p:grpSpPr>
          <p:sp>
            <p:nvSpPr>
              <p:cNvPr id="130" name="AutoShape 387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31" name="AutoShape 388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32" name="Oval 389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58" name="Group 390"/>
            <p:cNvGrpSpPr>
              <a:grpSpLocks/>
            </p:cNvGrpSpPr>
            <p:nvPr/>
          </p:nvGrpSpPr>
          <p:grpSpPr bwMode="auto">
            <a:xfrm>
              <a:off x="1068" y="1296"/>
              <a:ext cx="106" cy="203"/>
              <a:chOff x="1104" y="1326"/>
              <a:chExt cx="279" cy="532"/>
            </a:xfrm>
          </p:grpSpPr>
          <p:sp>
            <p:nvSpPr>
              <p:cNvPr id="127" name="AutoShape 391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28" name="AutoShape 392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29" name="Oval 393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59" name="Group 394"/>
            <p:cNvGrpSpPr>
              <a:grpSpLocks/>
            </p:cNvGrpSpPr>
            <p:nvPr/>
          </p:nvGrpSpPr>
          <p:grpSpPr bwMode="auto">
            <a:xfrm>
              <a:off x="1176" y="1296"/>
              <a:ext cx="106" cy="203"/>
              <a:chOff x="1104" y="1326"/>
              <a:chExt cx="279" cy="532"/>
            </a:xfrm>
          </p:grpSpPr>
          <p:sp>
            <p:nvSpPr>
              <p:cNvPr id="124" name="AutoShape 395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25" name="AutoShape 396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26" name="Oval 397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60" name="Group 398"/>
            <p:cNvGrpSpPr>
              <a:grpSpLocks/>
            </p:cNvGrpSpPr>
            <p:nvPr/>
          </p:nvGrpSpPr>
          <p:grpSpPr bwMode="auto">
            <a:xfrm>
              <a:off x="528" y="1296"/>
              <a:ext cx="106" cy="203"/>
              <a:chOff x="1104" y="1326"/>
              <a:chExt cx="279" cy="532"/>
            </a:xfrm>
          </p:grpSpPr>
          <p:sp>
            <p:nvSpPr>
              <p:cNvPr id="121" name="AutoShape 399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22" name="AutoShape 400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23" name="Oval 401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61" name="Group 402"/>
            <p:cNvGrpSpPr>
              <a:grpSpLocks/>
            </p:cNvGrpSpPr>
            <p:nvPr/>
          </p:nvGrpSpPr>
          <p:grpSpPr bwMode="auto">
            <a:xfrm>
              <a:off x="636" y="1296"/>
              <a:ext cx="106" cy="203"/>
              <a:chOff x="1104" y="1326"/>
              <a:chExt cx="279" cy="532"/>
            </a:xfrm>
          </p:grpSpPr>
          <p:sp>
            <p:nvSpPr>
              <p:cNvPr id="118" name="AutoShape 403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19" name="AutoShape 404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20" name="Oval 405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62" name="Group 406"/>
            <p:cNvGrpSpPr>
              <a:grpSpLocks/>
            </p:cNvGrpSpPr>
            <p:nvPr/>
          </p:nvGrpSpPr>
          <p:grpSpPr bwMode="auto">
            <a:xfrm>
              <a:off x="744" y="1296"/>
              <a:ext cx="106" cy="203"/>
              <a:chOff x="1104" y="1326"/>
              <a:chExt cx="279" cy="532"/>
            </a:xfrm>
          </p:grpSpPr>
          <p:sp>
            <p:nvSpPr>
              <p:cNvPr id="115" name="AutoShape 407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16" name="AutoShape 408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17" name="Oval 409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63" name="Group 410"/>
            <p:cNvGrpSpPr>
              <a:grpSpLocks/>
            </p:cNvGrpSpPr>
            <p:nvPr/>
          </p:nvGrpSpPr>
          <p:grpSpPr bwMode="auto">
            <a:xfrm>
              <a:off x="959" y="1296"/>
              <a:ext cx="108" cy="203"/>
              <a:chOff x="1104" y="1326"/>
              <a:chExt cx="279" cy="532"/>
            </a:xfrm>
          </p:grpSpPr>
          <p:sp>
            <p:nvSpPr>
              <p:cNvPr id="112" name="AutoShape 411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13" name="AutoShape 412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14" name="Oval 413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E4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64" name="Group 414"/>
            <p:cNvGrpSpPr>
              <a:grpSpLocks/>
            </p:cNvGrpSpPr>
            <p:nvPr/>
          </p:nvGrpSpPr>
          <p:grpSpPr bwMode="auto">
            <a:xfrm>
              <a:off x="912" y="1376"/>
              <a:ext cx="107" cy="203"/>
              <a:chOff x="1104" y="1326"/>
              <a:chExt cx="279" cy="532"/>
            </a:xfrm>
          </p:grpSpPr>
          <p:sp>
            <p:nvSpPr>
              <p:cNvPr id="109" name="AutoShape 415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10" name="AutoShape 416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11" name="Oval 417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65" name="Group 418"/>
            <p:cNvGrpSpPr>
              <a:grpSpLocks/>
            </p:cNvGrpSpPr>
            <p:nvPr/>
          </p:nvGrpSpPr>
          <p:grpSpPr bwMode="auto">
            <a:xfrm>
              <a:off x="1128" y="1376"/>
              <a:ext cx="106" cy="203"/>
              <a:chOff x="1104" y="1326"/>
              <a:chExt cx="279" cy="532"/>
            </a:xfrm>
          </p:grpSpPr>
          <p:sp>
            <p:nvSpPr>
              <p:cNvPr id="106" name="AutoShape 419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07" name="AutoShape 420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08" name="Oval 421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66" name="Group 422"/>
            <p:cNvGrpSpPr>
              <a:grpSpLocks/>
            </p:cNvGrpSpPr>
            <p:nvPr/>
          </p:nvGrpSpPr>
          <p:grpSpPr bwMode="auto">
            <a:xfrm>
              <a:off x="1236" y="1376"/>
              <a:ext cx="107" cy="203"/>
              <a:chOff x="1104" y="1326"/>
              <a:chExt cx="279" cy="532"/>
            </a:xfrm>
          </p:grpSpPr>
          <p:sp>
            <p:nvSpPr>
              <p:cNvPr id="103" name="AutoShape 423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04" name="AutoShape 424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05" name="Oval 425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67" name="Group 426"/>
            <p:cNvGrpSpPr>
              <a:grpSpLocks/>
            </p:cNvGrpSpPr>
            <p:nvPr/>
          </p:nvGrpSpPr>
          <p:grpSpPr bwMode="auto">
            <a:xfrm>
              <a:off x="588" y="1376"/>
              <a:ext cx="107" cy="203"/>
              <a:chOff x="1104" y="1326"/>
              <a:chExt cx="279" cy="532"/>
            </a:xfrm>
          </p:grpSpPr>
          <p:sp>
            <p:nvSpPr>
              <p:cNvPr id="100" name="AutoShape 427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01" name="AutoShape 428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102" name="Oval 429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68" name="Group 430"/>
            <p:cNvGrpSpPr>
              <a:grpSpLocks/>
            </p:cNvGrpSpPr>
            <p:nvPr/>
          </p:nvGrpSpPr>
          <p:grpSpPr bwMode="auto">
            <a:xfrm>
              <a:off x="696" y="1376"/>
              <a:ext cx="106" cy="203"/>
              <a:chOff x="1104" y="1326"/>
              <a:chExt cx="279" cy="532"/>
            </a:xfrm>
          </p:grpSpPr>
          <p:sp>
            <p:nvSpPr>
              <p:cNvPr id="97" name="AutoShape 431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98" name="AutoShape 432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99" name="Oval 433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69" name="Group 434"/>
            <p:cNvGrpSpPr>
              <a:grpSpLocks/>
            </p:cNvGrpSpPr>
            <p:nvPr/>
          </p:nvGrpSpPr>
          <p:grpSpPr bwMode="auto">
            <a:xfrm>
              <a:off x="804" y="1376"/>
              <a:ext cx="106" cy="203"/>
              <a:chOff x="1104" y="1326"/>
              <a:chExt cx="279" cy="532"/>
            </a:xfrm>
          </p:grpSpPr>
          <p:sp>
            <p:nvSpPr>
              <p:cNvPr id="94" name="AutoShape 435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95" name="AutoShape 436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96" name="Oval 437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70" name="Group 438"/>
            <p:cNvGrpSpPr>
              <a:grpSpLocks/>
            </p:cNvGrpSpPr>
            <p:nvPr/>
          </p:nvGrpSpPr>
          <p:grpSpPr bwMode="auto">
            <a:xfrm>
              <a:off x="1020" y="1376"/>
              <a:ext cx="106" cy="203"/>
              <a:chOff x="1104" y="1326"/>
              <a:chExt cx="279" cy="532"/>
            </a:xfrm>
          </p:grpSpPr>
          <p:sp>
            <p:nvSpPr>
              <p:cNvPr id="91" name="AutoShape 439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92" name="AutoShape 440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93" name="Oval 441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9BC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71" name="Group 442"/>
            <p:cNvGrpSpPr>
              <a:grpSpLocks/>
            </p:cNvGrpSpPr>
            <p:nvPr/>
          </p:nvGrpSpPr>
          <p:grpSpPr bwMode="auto">
            <a:xfrm>
              <a:off x="897" y="1426"/>
              <a:ext cx="107" cy="203"/>
              <a:chOff x="1104" y="1326"/>
              <a:chExt cx="279" cy="532"/>
            </a:xfrm>
          </p:grpSpPr>
          <p:sp>
            <p:nvSpPr>
              <p:cNvPr id="88" name="AutoShape 443"/>
              <p:cNvSpPr>
                <a:spLocks noChangeArrowheads="1"/>
              </p:cNvSpPr>
              <p:nvPr/>
            </p:nvSpPr>
            <p:spPr bwMode="auto">
              <a:xfrm>
                <a:off x="1158" y="1496"/>
                <a:ext cx="178" cy="362"/>
              </a:xfrm>
              <a:prstGeom prst="roundRect">
                <a:avLst>
                  <a:gd name="adj" fmla="val 16667"/>
                </a:avLst>
              </a:pr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89" name="AutoShape 444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2000" b="1" i="0"/>
              </a:p>
            </p:txBody>
          </p:sp>
          <p:sp>
            <p:nvSpPr>
              <p:cNvPr id="90" name="Oval 445"/>
              <p:cNvSpPr>
                <a:spLocks noChangeArrowheads="1"/>
              </p:cNvSpPr>
              <p:nvPr/>
            </p:nvSpPr>
            <p:spPr bwMode="auto">
              <a:xfrm>
                <a:off x="1171" y="1326"/>
                <a:ext cx="152" cy="152"/>
              </a:xfrm>
              <a:prstGeom prst="ellipse">
                <a:avLst/>
              </a:pr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i="0"/>
              </a:p>
            </p:txBody>
          </p:sp>
        </p:grpSp>
        <p:grpSp>
          <p:nvGrpSpPr>
            <p:cNvPr id="72" name="Group 446"/>
            <p:cNvGrpSpPr>
              <a:grpSpLocks/>
            </p:cNvGrpSpPr>
            <p:nvPr/>
          </p:nvGrpSpPr>
          <p:grpSpPr bwMode="auto">
            <a:xfrm>
              <a:off x="1185" y="1426"/>
              <a:ext cx="107" cy="203"/>
              <a:chOff x="1104" y="1326"/>
              <a:chExt cx="279" cy="532"/>
            </a:xfrm>
          </p:grpSpPr>
          <p:sp>
            <p:nvSpPr>
              <p:cNvPr id="85" name="AutoShape 447"/>
              <p:cNvSpPr>
                <a:spLocks noChangeArrowheads="1"/>
              </p:cNvSpPr>
              <p:nvPr/>
            </p:nvSpPr>
            <p:spPr bwMode="auto">
              <a:xfrm>
                <a:off x="1158" y="1497"/>
                <a:ext cx="177" cy="361"/>
              </a:xfrm>
              <a:prstGeom prst="roundRect">
                <a:avLst>
                  <a:gd name="adj" fmla="val 16667"/>
                </a:avLst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  <p:sp>
            <p:nvSpPr>
              <p:cNvPr id="86" name="AutoShape 448"/>
              <p:cNvSpPr>
                <a:spLocks noChangeArrowheads="1"/>
              </p:cNvSpPr>
              <p:nvPr/>
            </p:nvSpPr>
            <p:spPr bwMode="auto">
              <a:xfrm>
                <a:off x="1104" y="1489"/>
                <a:ext cx="278" cy="214"/>
              </a:xfrm>
              <a:prstGeom prst="roundRect">
                <a:avLst>
                  <a:gd name="adj" fmla="val 16667"/>
                </a:avLst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  <p:sp>
            <p:nvSpPr>
              <p:cNvPr id="87" name="Oval 449"/>
              <p:cNvSpPr>
                <a:spLocks noChangeArrowheads="1"/>
              </p:cNvSpPr>
              <p:nvPr/>
            </p:nvSpPr>
            <p:spPr bwMode="auto">
              <a:xfrm>
                <a:off x="1171" y="1327"/>
                <a:ext cx="152" cy="152"/>
              </a:xfrm>
              <a:prstGeom prst="ellipse">
                <a:avLst/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</p:grpSp>
        <p:grpSp>
          <p:nvGrpSpPr>
            <p:cNvPr id="73" name="Group 458"/>
            <p:cNvGrpSpPr>
              <a:grpSpLocks/>
            </p:cNvGrpSpPr>
            <p:nvPr/>
          </p:nvGrpSpPr>
          <p:grpSpPr bwMode="auto">
            <a:xfrm>
              <a:off x="626" y="1426"/>
              <a:ext cx="106" cy="203"/>
              <a:chOff x="1104" y="1326"/>
              <a:chExt cx="279" cy="532"/>
            </a:xfrm>
          </p:grpSpPr>
          <p:sp>
            <p:nvSpPr>
              <p:cNvPr id="82" name="AutoShape 459"/>
              <p:cNvSpPr>
                <a:spLocks noChangeArrowheads="1"/>
              </p:cNvSpPr>
              <p:nvPr/>
            </p:nvSpPr>
            <p:spPr bwMode="auto">
              <a:xfrm>
                <a:off x="1158" y="1497"/>
                <a:ext cx="177" cy="361"/>
              </a:xfrm>
              <a:prstGeom prst="roundRect">
                <a:avLst>
                  <a:gd name="adj" fmla="val 16667"/>
                </a:avLst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  <p:sp>
            <p:nvSpPr>
              <p:cNvPr id="83" name="AutoShape 460"/>
              <p:cNvSpPr>
                <a:spLocks noChangeArrowheads="1"/>
              </p:cNvSpPr>
              <p:nvPr/>
            </p:nvSpPr>
            <p:spPr bwMode="auto">
              <a:xfrm>
                <a:off x="1103" y="1489"/>
                <a:ext cx="279" cy="214"/>
              </a:xfrm>
              <a:prstGeom prst="roundRect">
                <a:avLst>
                  <a:gd name="adj" fmla="val 16667"/>
                </a:avLst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  <p:sp>
            <p:nvSpPr>
              <p:cNvPr id="84" name="Oval 461"/>
              <p:cNvSpPr>
                <a:spLocks noChangeArrowheads="1"/>
              </p:cNvSpPr>
              <p:nvPr/>
            </p:nvSpPr>
            <p:spPr bwMode="auto">
              <a:xfrm>
                <a:off x="1171" y="1327"/>
                <a:ext cx="151" cy="152"/>
              </a:xfrm>
              <a:prstGeom prst="ellipse">
                <a:avLst/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</p:grpSp>
        <p:grpSp>
          <p:nvGrpSpPr>
            <p:cNvPr id="74" name="Group 462"/>
            <p:cNvGrpSpPr>
              <a:grpSpLocks/>
            </p:cNvGrpSpPr>
            <p:nvPr/>
          </p:nvGrpSpPr>
          <p:grpSpPr bwMode="auto">
            <a:xfrm>
              <a:off x="754" y="1426"/>
              <a:ext cx="105" cy="203"/>
              <a:chOff x="1104" y="1326"/>
              <a:chExt cx="279" cy="532"/>
            </a:xfrm>
          </p:grpSpPr>
          <p:sp>
            <p:nvSpPr>
              <p:cNvPr id="79" name="AutoShape 463"/>
              <p:cNvSpPr>
                <a:spLocks noChangeArrowheads="1"/>
              </p:cNvSpPr>
              <p:nvPr/>
            </p:nvSpPr>
            <p:spPr bwMode="auto">
              <a:xfrm>
                <a:off x="1157" y="1497"/>
                <a:ext cx="179" cy="361"/>
              </a:xfrm>
              <a:prstGeom prst="roundRect">
                <a:avLst>
                  <a:gd name="adj" fmla="val 16667"/>
                </a:avLst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  <p:sp>
            <p:nvSpPr>
              <p:cNvPr id="80" name="AutoShape 464"/>
              <p:cNvSpPr>
                <a:spLocks noChangeArrowheads="1"/>
              </p:cNvSpPr>
              <p:nvPr/>
            </p:nvSpPr>
            <p:spPr bwMode="auto">
              <a:xfrm>
                <a:off x="1104" y="1489"/>
                <a:ext cx="280" cy="214"/>
              </a:xfrm>
              <a:prstGeom prst="roundRect">
                <a:avLst>
                  <a:gd name="adj" fmla="val 16667"/>
                </a:avLst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  <p:sp>
            <p:nvSpPr>
              <p:cNvPr id="81" name="Oval 465"/>
              <p:cNvSpPr>
                <a:spLocks noChangeArrowheads="1"/>
              </p:cNvSpPr>
              <p:nvPr/>
            </p:nvSpPr>
            <p:spPr bwMode="auto">
              <a:xfrm>
                <a:off x="1172" y="1327"/>
                <a:ext cx="151" cy="152"/>
              </a:xfrm>
              <a:prstGeom prst="ellipse">
                <a:avLst/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</p:grpSp>
        <p:grpSp>
          <p:nvGrpSpPr>
            <p:cNvPr id="75" name="Group 466"/>
            <p:cNvGrpSpPr>
              <a:grpSpLocks/>
            </p:cNvGrpSpPr>
            <p:nvPr/>
          </p:nvGrpSpPr>
          <p:grpSpPr bwMode="auto">
            <a:xfrm>
              <a:off x="1034" y="1426"/>
              <a:ext cx="105" cy="203"/>
              <a:chOff x="1104" y="1326"/>
              <a:chExt cx="279" cy="532"/>
            </a:xfrm>
          </p:grpSpPr>
          <p:sp>
            <p:nvSpPr>
              <p:cNvPr id="76" name="AutoShape 467"/>
              <p:cNvSpPr>
                <a:spLocks noChangeArrowheads="1"/>
              </p:cNvSpPr>
              <p:nvPr/>
            </p:nvSpPr>
            <p:spPr bwMode="auto">
              <a:xfrm>
                <a:off x="1157" y="1497"/>
                <a:ext cx="179" cy="361"/>
              </a:xfrm>
              <a:prstGeom prst="roundRect">
                <a:avLst>
                  <a:gd name="adj" fmla="val 16667"/>
                </a:avLst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  <p:sp>
            <p:nvSpPr>
              <p:cNvPr id="77" name="AutoShape 468"/>
              <p:cNvSpPr>
                <a:spLocks noChangeArrowheads="1"/>
              </p:cNvSpPr>
              <p:nvPr/>
            </p:nvSpPr>
            <p:spPr bwMode="auto">
              <a:xfrm>
                <a:off x="1104" y="1489"/>
                <a:ext cx="280" cy="214"/>
              </a:xfrm>
              <a:prstGeom prst="roundRect">
                <a:avLst>
                  <a:gd name="adj" fmla="val 16667"/>
                </a:avLst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  <p:sp>
            <p:nvSpPr>
              <p:cNvPr id="78" name="Oval 469"/>
              <p:cNvSpPr>
                <a:spLocks noChangeArrowheads="1"/>
              </p:cNvSpPr>
              <p:nvPr/>
            </p:nvSpPr>
            <p:spPr bwMode="auto">
              <a:xfrm>
                <a:off x="1172" y="1327"/>
                <a:ext cx="151" cy="152"/>
              </a:xfrm>
              <a:prstGeom prst="ellipse">
                <a:avLst/>
              </a:prstGeom>
              <a:solidFill>
                <a:srgbClr val="00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 i="0">
                  <a:cs typeface="+mn-cs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219200" y="4343401"/>
            <a:ext cx="2387492" cy="1447798"/>
            <a:chOff x="4800607" y="3733801"/>
            <a:chExt cx="1759207" cy="1066799"/>
          </a:xfrm>
        </p:grpSpPr>
        <p:pic>
          <p:nvPicPr>
            <p:cNvPr id="133" name="Picture 33" descr="us-outline"/>
            <p:cNvPicPr>
              <a:picLocks noChangeAspect="1" noChangeArrowheads="1"/>
            </p:cNvPicPr>
            <p:nvPr/>
          </p:nvPicPr>
          <p:blipFill>
            <a:blip r:embed="rId5" cstate="email">
              <a:alphaModFix amt="68000"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8" y="3733801"/>
              <a:ext cx="1683006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4800607" y="3810000"/>
              <a:ext cx="457201" cy="457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42000"/>
                  </a:schemeClr>
                </a:gs>
                <a:gs pos="80000">
                  <a:schemeClr val="accent1">
                    <a:shade val="93000"/>
                    <a:satMod val="130000"/>
                    <a:alpha val="42000"/>
                  </a:schemeClr>
                </a:gs>
                <a:gs pos="100000">
                  <a:schemeClr val="accent1">
                    <a:shade val="94000"/>
                    <a:satMod val="135000"/>
                    <a:alpha val="42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953008" y="3886200"/>
              <a:ext cx="304800" cy="304800"/>
            </a:xfrm>
            <a:prstGeom prst="ellipse">
              <a:avLst/>
            </a:prstGeom>
            <a:solidFill>
              <a:srgbClr val="002E4A">
                <a:alpha val="4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4953007" y="4114799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096007" y="3886201"/>
              <a:ext cx="381000" cy="381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6019807" y="4267201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42000"/>
                  </a:schemeClr>
                </a:gs>
                <a:gs pos="80000">
                  <a:schemeClr val="accent1">
                    <a:shade val="93000"/>
                    <a:satMod val="130000"/>
                    <a:alpha val="42000"/>
                  </a:schemeClr>
                </a:gs>
                <a:gs pos="100000">
                  <a:schemeClr val="accent1">
                    <a:shade val="94000"/>
                    <a:satMod val="135000"/>
                    <a:alpha val="42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5943607" y="4038600"/>
              <a:ext cx="381000" cy="381000"/>
            </a:xfrm>
            <a:prstGeom prst="ellipse">
              <a:avLst/>
            </a:prstGeom>
            <a:solidFill>
              <a:schemeClr val="accent1">
                <a:lumMod val="5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638807" y="396240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42000"/>
                  </a:schemeClr>
                </a:gs>
                <a:gs pos="80000">
                  <a:schemeClr val="accent1">
                    <a:shade val="93000"/>
                    <a:satMod val="130000"/>
                    <a:alpha val="42000"/>
                  </a:schemeClr>
                </a:gs>
                <a:gs pos="100000">
                  <a:schemeClr val="accent1">
                    <a:shade val="94000"/>
                    <a:satMod val="135000"/>
                    <a:alpha val="42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5715010" y="4114801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42000"/>
                  </a:schemeClr>
                </a:gs>
                <a:gs pos="80000">
                  <a:schemeClr val="accent1">
                    <a:shade val="93000"/>
                    <a:satMod val="130000"/>
                    <a:alpha val="42000"/>
                  </a:schemeClr>
                </a:gs>
                <a:gs pos="100000">
                  <a:schemeClr val="accent1">
                    <a:shade val="94000"/>
                    <a:satMod val="135000"/>
                    <a:alpha val="42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334008" y="41148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5410205" y="4191003"/>
              <a:ext cx="304800" cy="304800"/>
            </a:xfrm>
            <a:prstGeom prst="ellipse">
              <a:avLst/>
            </a:prstGeom>
            <a:solidFill>
              <a:schemeClr val="accent1">
                <a:lumMod val="5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5486400" y="44196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42000"/>
                  </a:schemeClr>
                </a:gs>
                <a:gs pos="80000">
                  <a:schemeClr val="accent1">
                    <a:shade val="93000"/>
                    <a:satMod val="130000"/>
                    <a:alpha val="42000"/>
                  </a:schemeClr>
                </a:gs>
                <a:gs pos="100000">
                  <a:schemeClr val="accent1">
                    <a:shade val="94000"/>
                    <a:satMod val="135000"/>
                    <a:alpha val="42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7" name="Straight Connector 156"/>
          <p:cNvCxnSpPr/>
          <p:nvPr/>
        </p:nvCxnSpPr>
        <p:spPr>
          <a:xfrm>
            <a:off x="685800" y="4114800"/>
            <a:ext cx="7772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572000" y="1905000"/>
            <a:ext cx="0" cy="43434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648200"/>
            <a:ext cx="1018846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0068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772400" y="6047509"/>
            <a:ext cx="1143000" cy="810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0800" y="2819400"/>
            <a:ext cx="1755648" cy="1655064"/>
          </a:xfrm>
          <a:prstGeom prst="rect">
            <a:avLst/>
          </a:prstGeom>
          <a:solidFill>
            <a:srgbClr val="86CA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4572000"/>
            <a:ext cx="1755648" cy="1655064"/>
          </a:xfrm>
          <a:prstGeom prst="rect">
            <a:avLst/>
          </a:prstGeom>
          <a:solidFill>
            <a:srgbClr val="86CA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066800"/>
            <a:ext cx="1755648" cy="1655064"/>
          </a:xfrm>
          <a:prstGeom prst="rect">
            <a:avLst/>
          </a:prstGeom>
          <a:solidFill>
            <a:srgbClr val="86CA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2813864"/>
            <a:ext cx="3584448" cy="16550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3200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2F2F2"/>
                </a:solidFill>
                <a:latin typeface="+mn-lt"/>
              </a:rPr>
              <a:t>Pages to Places:</a:t>
            </a:r>
          </a:p>
          <a:p>
            <a:pPr algn="ctr"/>
            <a:r>
              <a:rPr lang="en-US" sz="2000" dirty="0" smtClean="0">
                <a:solidFill>
                  <a:srgbClr val="F2F2F2"/>
                </a:solidFill>
                <a:latin typeface="+mn-lt"/>
              </a:rPr>
              <a:t>Engage, Influence, Intercept</a:t>
            </a:r>
            <a:endParaRPr lang="en-US" sz="2000" dirty="0">
              <a:solidFill>
                <a:srgbClr val="F2F2F2"/>
              </a:solidFill>
              <a:latin typeface="+mn-lt"/>
            </a:endParaRPr>
          </a:p>
        </p:txBody>
      </p:sp>
      <p:pic>
        <p:nvPicPr>
          <p:cNvPr id="16" name="Picture 15" descr="MQ_Horizontal_Logo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0400" y="152400"/>
            <a:ext cx="1905000" cy="32553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76200" y="609600"/>
            <a:ext cx="8991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8534400" y="6540878"/>
            <a:ext cx="60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rgbClr val="474747"/>
                </a:solidFill>
                <a:latin typeface="Calibri" charset="0"/>
              </a:rPr>
              <a:t> </a:t>
            </a:r>
            <a:fld id="{466F8DDF-C468-6643-AF23-69C075973600}" type="slidenum">
              <a:rPr lang="en-US" sz="900">
                <a:solidFill>
                  <a:srgbClr val="474747"/>
                </a:solidFill>
                <a:latin typeface="Calibri" charset="0"/>
              </a:rPr>
              <a:pPr algn="r" eaLnBrk="1" hangingPunct="1"/>
              <a:t>7</a:t>
            </a:fld>
            <a:endParaRPr lang="en-US" sz="900">
              <a:solidFill>
                <a:srgbClr val="474747"/>
              </a:solidFill>
              <a:latin typeface="Calibri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1066800"/>
            <a:ext cx="3584448" cy="1655064"/>
          </a:xfrm>
          <a:prstGeom prst="rect">
            <a:avLst/>
          </a:prstGeom>
          <a:solidFill>
            <a:srgbClr val="005B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6800" y="16572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2F2F2"/>
                </a:solidFill>
                <a:latin typeface="+mn-lt"/>
              </a:rPr>
              <a:t>Advertising Opportunities</a:t>
            </a:r>
            <a:endParaRPr lang="en-US" sz="2000" dirty="0">
              <a:solidFill>
                <a:srgbClr val="F2F2F2"/>
              </a:solidFill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71" t="19028" r="6481" b="18669"/>
          <a:stretch/>
        </p:blipFill>
        <p:spPr>
          <a:xfrm>
            <a:off x="917222" y="4572000"/>
            <a:ext cx="3584222" cy="16482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183" t="3202" r="16506" b="3142"/>
          <a:stretch/>
        </p:blipFill>
        <p:spPr>
          <a:xfrm>
            <a:off x="6399935" y="4572000"/>
            <a:ext cx="1756513" cy="1651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783" t="1667" r="15186"/>
          <a:stretch/>
        </p:blipFill>
        <p:spPr>
          <a:xfrm>
            <a:off x="4572000" y="2808112"/>
            <a:ext cx="1756513" cy="16651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925" t="4777" r="26302" b="2876"/>
          <a:stretch/>
        </p:blipFill>
        <p:spPr>
          <a:xfrm flipH="1">
            <a:off x="2742860" y="1072444"/>
            <a:ext cx="1756513" cy="16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9451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772400" y="6047509"/>
            <a:ext cx="1143000" cy="810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" y="609600"/>
            <a:ext cx="8382000" cy="5943600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MQ_Horizontal_Logo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0400" y="152400"/>
            <a:ext cx="1905000" cy="32553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76200" y="609600"/>
            <a:ext cx="8991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8534400" y="6540878"/>
            <a:ext cx="60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 dirty="0">
                <a:solidFill>
                  <a:srgbClr val="474747"/>
                </a:solidFill>
                <a:latin typeface="Calibri" charset="0"/>
              </a:rPr>
              <a:t> </a:t>
            </a:r>
            <a:fld id="{466F8DDF-C468-6643-AF23-69C075973600}" type="slidenum">
              <a:rPr lang="en-US" sz="900">
                <a:solidFill>
                  <a:srgbClr val="474747"/>
                </a:solidFill>
                <a:latin typeface="Calibri" charset="0"/>
              </a:rPr>
              <a:pPr algn="r" eaLnBrk="1" hangingPunct="1"/>
              <a:t>8</a:t>
            </a:fld>
            <a:endParaRPr lang="en-US" sz="900" dirty="0">
              <a:solidFill>
                <a:srgbClr val="474747"/>
              </a:solidFill>
              <a:latin typeface="Calibri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381000"/>
            <a:ext cx="5486400" cy="685800"/>
            <a:chOff x="152400" y="685800"/>
            <a:chExt cx="5486400" cy="685800"/>
          </a:xfrm>
        </p:grpSpPr>
        <p:sp>
          <p:nvSpPr>
            <p:cNvPr id="23" name="Right Triangle 22"/>
            <p:cNvSpPr/>
            <p:nvPr/>
          </p:nvSpPr>
          <p:spPr>
            <a:xfrm flipH="1" flipV="1">
              <a:off x="152400" y="1143000"/>
              <a:ext cx="228600" cy="228600"/>
            </a:xfrm>
            <a:prstGeom prst="rtTriangle">
              <a:avLst/>
            </a:prstGeom>
            <a:solidFill>
              <a:srgbClr val="69A2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400" y="685800"/>
              <a:ext cx="5486400" cy="457200"/>
            </a:xfrm>
            <a:prstGeom prst="rect">
              <a:avLst/>
            </a:prstGeom>
            <a:solidFill>
              <a:srgbClr val="86CA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 bwMode="black">
          <a:xfrm>
            <a:off x="304800" y="4572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9pPr>
          </a:lstStyle>
          <a:p>
            <a:r>
              <a:rPr lang="en-US" sz="2000" b="0" dirty="0" smtClean="0">
                <a:solidFill>
                  <a:srgbClr val="262626"/>
                </a:solidFill>
              </a:rPr>
              <a:t>Mobile Banner Locator</a:t>
            </a:r>
            <a:endParaRPr lang="en-US" sz="2000" b="0" dirty="0">
              <a:solidFill>
                <a:srgbClr val="26262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209800"/>
            <a:ext cx="2133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74747"/>
                </a:solidFill>
                <a:latin typeface="+mn-lt"/>
                <a:ea typeface="ＭＳ Ｐゴシック" charset="-128"/>
                <a:cs typeface="+mn-cs"/>
              </a:rPr>
              <a:t>When users click on </a:t>
            </a:r>
            <a:r>
              <a:rPr lang="en-US" dirty="0" smtClean="0">
                <a:solidFill>
                  <a:srgbClr val="474747"/>
                </a:solidFill>
                <a:latin typeface="+mn-lt"/>
                <a:ea typeface="ＭＳ Ｐゴシック" charset="-128"/>
                <a:cs typeface="+mn-cs"/>
              </a:rPr>
              <a:t>a branded banner, </a:t>
            </a:r>
            <a:r>
              <a:rPr lang="en-US" dirty="0">
                <a:solidFill>
                  <a:srgbClr val="474747"/>
                </a:solidFill>
                <a:latin typeface="+mn-lt"/>
                <a:ea typeface="ＭＳ Ｐゴシック" charset="-128"/>
                <a:cs typeface="+mn-cs"/>
              </a:rPr>
              <a:t>map populates with </a:t>
            </a:r>
            <a:r>
              <a:rPr lang="en-US" dirty="0" smtClean="0">
                <a:solidFill>
                  <a:srgbClr val="474747"/>
                </a:solidFill>
                <a:latin typeface="+mn-lt"/>
                <a:ea typeface="ＭＳ Ｐゴシック" charset="-128"/>
                <a:cs typeface="+mn-cs"/>
              </a:rPr>
              <a:t>stores relevant </a:t>
            </a:r>
            <a:r>
              <a:rPr lang="en-US" dirty="0">
                <a:solidFill>
                  <a:srgbClr val="474747"/>
                </a:solidFill>
                <a:latin typeface="+mn-lt"/>
                <a:ea typeface="ＭＳ Ｐゴシック" charset="-128"/>
                <a:cs typeface="+mn-cs"/>
              </a:rPr>
              <a:t>to </a:t>
            </a:r>
            <a:r>
              <a:rPr lang="en-US" dirty="0" smtClean="0">
                <a:solidFill>
                  <a:srgbClr val="474747"/>
                </a:solidFill>
                <a:latin typeface="+mn-lt"/>
                <a:ea typeface="ＭＳ Ｐゴシック" charset="-128"/>
                <a:cs typeface="+mn-cs"/>
              </a:rPr>
              <a:t>users’ locations.</a:t>
            </a:r>
          </a:p>
          <a:p>
            <a:pPr>
              <a:defRPr/>
            </a:pPr>
            <a:endParaRPr lang="en-US" dirty="0" smtClean="0">
              <a:solidFill>
                <a:srgbClr val="474747"/>
              </a:solidFill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solidFill>
                  <a:srgbClr val="474747"/>
                </a:solidFill>
                <a:latin typeface="+mn-lt"/>
                <a:ea typeface="ＭＳ Ｐゴシック" charset="-128"/>
              </a:rPr>
              <a:t>Tier 2 POI Actions:</a:t>
            </a:r>
            <a:endParaRPr lang="en-US" dirty="0">
              <a:solidFill>
                <a:srgbClr val="474747"/>
              </a:solidFill>
              <a:latin typeface="+mn-lt"/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solidFill>
                  <a:srgbClr val="474747"/>
                </a:solidFill>
                <a:latin typeface="+mn-lt"/>
                <a:ea typeface="ＭＳ Ｐゴシック" charset="-128"/>
              </a:rPr>
              <a:t>• Add to Route</a:t>
            </a:r>
          </a:p>
          <a:p>
            <a:pPr>
              <a:defRPr/>
            </a:pPr>
            <a:r>
              <a:rPr lang="en-US" dirty="0" smtClean="0">
                <a:solidFill>
                  <a:srgbClr val="474747"/>
                </a:solidFill>
                <a:latin typeface="+mn-lt"/>
                <a:ea typeface="ＭＳ Ｐゴシック" charset="-128"/>
                <a:cs typeface="+mn-cs"/>
              </a:rPr>
              <a:t>• View Details Page</a:t>
            </a:r>
          </a:p>
          <a:p>
            <a:pPr>
              <a:defRPr/>
            </a:pPr>
            <a:r>
              <a:rPr lang="en-US" dirty="0" smtClean="0">
                <a:solidFill>
                  <a:srgbClr val="474747"/>
                </a:solidFill>
                <a:latin typeface="+mn-lt"/>
                <a:ea typeface="ＭＳ Ｐゴシック" charset="-128"/>
              </a:rPr>
              <a:t>• View Local Ad/Coupon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54192" y="2104315"/>
            <a:ext cx="1824435" cy="3492491"/>
          </a:xfrm>
          <a:prstGeom prst="rect">
            <a:avLst/>
          </a:prstGeom>
          <a:effectLst>
            <a:reflection blurRad="6350" stA="30000" endA="300" endPos="10000" dir="5400000" sy="-100000" algn="bl" rotWithShape="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2046311"/>
            <a:ext cx="1932011" cy="3698422"/>
          </a:xfrm>
          <a:prstGeom prst="rect">
            <a:avLst/>
          </a:prstGeom>
          <a:effectLst>
            <a:reflection blurRad="6350" stA="30000" endA="300" endPos="10000" dir="5400000" sy="-100000" algn="bl" rotWithShape="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27379" y="1600200"/>
            <a:ext cx="2383221" cy="4419600"/>
          </a:xfrm>
          <a:prstGeom prst="rect">
            <a:avLst/>
          </a:prstGeom>
          <a:effectLst>
            <a:reflection blurRad="6350" stA="30000" endA="300" endPos="10000" dir="5400000" sy="-100000" algn="bl" rotWithShape="0"/>
          </a:effectLst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09600" y="914400"/>
            <a:ext cx="7848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0" dirty="0" smtClean="0">
                <a:solidFill>
                  <a:schemeClr val="tx2"/>
                </a:solidFill>
                <a:latin typeface="+mn-lt"/>
              </a:rPr>
              <a:t>Branded banners to actively engage mobile consumers who are logging </a:t>
            </a:r>
            <a:r>
              <a:rPr lang="en-US" sz="1600" b="0" dirty="0" smtClean="0">
                <a:solidFill>
                  <a:srgbClr val="69A215"/>
                </a:solidFill>
                <a:latin typeface="+mn-lt"/>
              </a:rPr>
              <a:t>millions of searches per week </a:t>
            </a:r>
            <a:r>
              <a:rPr lang="en-US" sz="1600" b="0" dirty="0" smtClean="0">
                <a:solidFill>
                  <a:schemeClr val="tx2"/>
                </a:solidFill>
                <a:latin typeface="+mn-lt"/>
              </a:rPr>
              <a:t>on MapQuest, and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drive them into your stores</a:t>
            </a:r>
            <a:r>
              <a:rPr lang="en-US" sz="1600" b="0" dirty="0" smtClean="0">
                <a:solidFill>
                  <a:schemeClr val="tx2"/>
                </a:solidFill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503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772400" y="6047509"/>
            <a:ext cx="1143000" cy="810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609600"/>
            <a:ext cx="8382000" cy="5943600"/>
          </a:xfrm>
          <a:prstGeom prst="rect">
            <a:avLst/>
          </a:prstGeom>
          <a:solidFill>
            <a:srgbClr val="FFFFFF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otcom_homepageMocks_HD300x25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0" y="990601"/>
            <a:ext cx="342478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solidFill>
              <a:srgbClr val="47474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MQ_Horizontal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0400" y="152400"/>
            <a:ext cx="1905000" cy="32553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76200" y="609600"/>
            <a:ext cx="89916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8534400" y="6540878"/>
            <a:ext cx="60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 dirty="0">
                <a:solidFill>
                  <a:srgbClr val="474747"/>
                </a:solidFill>
                <a:latin typeface="Calibri" charset="0"/>
              </a:rPr>
              <a:t> </a:t>
            </a:r>
            <a:fld id="{466F8DDF-C468-6643-AF23-69C075973600}" type="slidenum">
              <a:rPr lang="en-US" sz="900">
                <a:solidFill>
                  <a:srgbClr val="474747"/>
                </a:solidFill>
                <a:latin typeface="Calibri" charset="0"/>
              </a:rPr>
              <a:pPr algn="r" eaLnBrk="1" hangingPunct="1"/>
              <a:t>9</a:t>
            </a:fld>
            <a:endParaRPr lang="en-US" sz="900" dirty="0">
              <a:solidFill>
                <a:srgbClr val="474747"/>
              </a:solidFill>
              <a:latin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" y="381000"/>
            <a:ext cx="5486400" cy="685800"/>
            <a:chOff x="152400" y="685800"/>
            <a:chExt cx="5486400" cy="685800"/>
          </a:xfrm>
        </p:grpSpPr>
        <p:sp>
          <p:nvSpPr>
            <p:cNvPr id="21" name="Right Triangle 20"/>
            <p:cNvSpPr/>
            <p:nvPr/>
          </p:nvSpPr>
          <p:spPr>
            <a:xfrm flipH="1" flipV="1">
              <a:off x="152400" y="1143000"/>
              <a:ext cx="228600" cy="228600"/>
            </a:xfrm>
            <a:prstGeom prst="rtTriangle">
              <a:avLst/>
            </a:prstGeom>
            <a:solidFill>
              <a:srgbClr val="69A2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400" y="685800"/>
              <a:ext cx="5486400" cy="457200"/>
            </a:xfrm>
            <a:prstGeom prst="rect">
              <a:avLst/>
            </a:prstGeom>
            <a:solidFill>
              <a:srgbClr val="86CA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black">
          <a:xfrm>
            <a:off x="304800" y="4572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CC"/>
                </a:solidFill>
                <a:latin typeface="Calibri" pitchFamily="34" charset="0"/>
                <a:ea typeface="Geneva"/>
                <a:cs typeface="Geneva"/>
              </a:defRPr>
            </a:lvl9pPr>
          </a:lstStyle>
          <a:p>
            <a:r>
              <a:rPr lang="en-US" sz="2000" b="0" dirty="0" smtClean="0">
                <a:solidFill>
                  <a:srgbClr val="262626"/>
                </a:solidFill>
              </a:rPr>
              <a:t>Desktop Banner Locator</a:t>
            </a:r>
            <a:endParaRPr lang="en-US" sz="2000" b="0" dirty="0">
              <a:solidFill>
                <a:srgbClr val="26262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1143000"/>
            <a:ext cx="4495800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400" b="1" dirty="0">
                <a:solidFill>
                  <a:srgbClr val="FF6600"/>
                </a:solidFill>
                <a:latin typeface="+mn-lt"/>
                <a:ea typeface="Geneva"/>
                <a:cs typeface="+mn-cs"/>
              </a:rPr>
              <a:t>Targeting Capabilities:</a:t>
            </a:r>
          </a:p>
          <a:p>
            <a:pPr>
              <a:lnSpc>
                <a:spcPct val="110000"/>
              </a:lnSpc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  <a:ea typeface="Geneva"/>
                <a:cs typeface="+mn-cs"/>
              </a:rPr>
              <a:t>Your targeted opportunity to influence decisions while planning, along the way, as well as at and around destinations</a:t>
            </a:r>
            <a:r>
              <a:rPr lang="en-US" sz="1200" dirty="0" smtClean="0">
                <a:solidFill>
                  <a:schemeClr val="tx2"/>
                </a:solidFill>
                <a:latin typeface="+mn-lt"/>
                <a:ea typeface="Geneva"/>
                <a:cs typeface="+mn-cs"/>
              </a:rPr>
              <a:t>.</a:t>
            </a:r>
            <a:endParaRPr lang="en-US" sz="1200" b="1" dirty="0">
              <a:solidFill>
                <a:srgbClr val="474747"/>
              </a:solidFill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4" name="Picture 3" descr="Dotcom_homepageMocks_HD300x250_localA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88587" y="2127043"/>
            <a:ext cx="4926613" cy="404515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HD-ecircular_HDsiteonly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00800" y="4114800"/>
            <a:ext cx="2271750" cy="229743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solidFill>
              <a:srgbClr val="47474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Oval Callout 5"/>
          <p:cNvSpPr>
            <a:spLocks noChangeArrowheads="1"/>
          </p:cNvSpPr>
          <p:nvPr/>
        </p:nvSpPr>
        <p:spPr bwMode="auto">
          <a:xfrm>
            <a:off x="6400800" y="2514600"/>
            <a:ext cx="1817686" cy="889378"/>
          </a:xfrm>
          <a:prstGeom prst="wedgeEllipseCallout">
            <a:avLst>
              <a:gd name="adj1" fmla="val -80240"/>
              <a:gd name="adj2" fmla="val 62511"/>
            </a:avLst>
          </a:prstGeom>
          <a:solidFill>
            <a:srgbClr val="005B9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sz="20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gray">
          <a:xfrm>
            <a:off x="6553199" y="2652903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180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Click to </a:t>
            </a:r>
            <a:r>
              <a:rPr lang="en-US" sz="1200" dirty="0" smtClean="0">
                <a:solidFill>
                  <a:schemeClr val="bg1"/>
                </a:solidFill>
                <a:latin typeface="Calibri" charset="0"/>
              </a:rPr>
              <a:t>be taken to coupon / local circular</a:t>
            </a:r>
            <a:endParaRPr lang="en-US" sz="12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6" name="Oval Callout 5"/>
          <p:cNvSpPr>
            <a:spLocks noChangeArrowheads="1"/>
          </p:cNvSpPr>
          <p:nvPr/>
        </p:nvSpPr>
        <p:spPr bwMode="auto">
          <a:xfrm>
            <a:off x="1066799" y="3200400"/>
            <a:ext cx="1436687" cy="889378"/>
          </a:xfrm>
          <a:prstGeom prst="wedgeEllipseCallout">
            <a:avLst>
              <a:gd name="adj1" fmla="val -31037"/>
              <a:gd name="adj2" fmla="val -68861"/>
            </a:avLst>
          </a:prstGeom>
          <a:solidFill>
            <a:srgbClr val="005B9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en-US" sz="20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gray">
          <a:xfrm>
            <a:off x="1219200" y="326250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80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ts val="180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Click to </a:t>
            </a:r>
            <a:r>
              <a:rPr lang="en-US" sz="1200" dirty="0" smtClean="0">
                <a:solidFill>
                  <a:schemeClr val="bg1"/>
                </a:solidFill>
                <a:latin typeface="Calibri" charset="0"/>
              </a:rPr>
              <a:t>populate locations </a:t>
            </a: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near you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3614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10"/>
  <p:tag name="MMPROD_UIDATA" val="&lt;database version=&quot;7.0&quot;&gt;&lt;object type=&quot;1&quot; unique_id=&quot;10001&quot;&gt;&lt;object type=&quot;8&quot; unique_id=&quot;38339&quot;&gt;&lt;/object&gt;&lt;object type=&quot;2&quot; unique_id=&quot;38340&quot;&gt;&lt;object type=&quot;3&quot; unique_id=&quot;38341&quot;&gt;&lt;property id=&quot;20148&quot; value=&quot;5&quot;/&gt;&lt;property id=&quot;20300&quot; value=&quot;Slide 1 - &amp;quot;Presentation&amp;quot;&quot;/&gt;&lt;property id=&quot;20307&quot; value=&quot;318&quot;/&gt;&lt;/object&gt;&lt;object type=&quot;3&quot; unique_id=&quot;38342&quot;&gt;&lt;property id=&quot;20148&quot; value=&quot;5&quot;/&gt;&lt;property id=&quot;20300&quot; value=&quot;Slide 2&quot;/&gt;&lt;property id=&quot;20307&quot; value=&quot;319&quot;/&gt;&lt;/object&gt;&lt;object type=&quot;3&quot; unique_id=&quot;38343&quot;&gt;&lt;property id=&quot;20148&quot; value=&quot;5&quot;/&gt;&lt;property id=&quot;20300&quot; value=&quot;Slide 3 - &amp;quot;Section dividers&amp;quot;&quot;/&gt;&lt;property id=&quot;20307&quot; value=&quot;311&quot;/&gt;&lt;/object&gt;&lt;object type=&quot;3&quot; unique_id=&quot;38344&quot;&gt;&lt;property id=&quot;20148&quot; value=&quot;5&quot;/&gt;&lt;property id=&quot;20300&quot; value=&quot;Slide 4 - &amp;quot;Section dividers&amp;quot;&quot;/&gt;&lt;property id=&quot;20307&quot; value=&quot;312&quot;/&gt;&lt;/object&gt;&lt;object type=&quot;3&quot; unique_id=&quot;38345&quot;&gt;&lt;property id=&quot;20148&quot; value=&quot;5&quot;/&gt;&lt;property id=&quot;20300&quot; value=&quot;Slide 5 - &amp;quot;Section dividers&amp;quot;&quot;/&gt;&lt;property id=&quot;20307&quot; value=&quot;313&quot;/&gt;&lt;/object&gt;&lt;object type=&quot;3&quot; unique_id=&quot;38346&quot;&gt;&lt;property id=&quot;20148&quot; value=&quot;5&quot;/&gt;&lt;property id=&quot;20300&quot; value=&quot;Slide 6 - &amp;quot;Section dividers&amp;quot;&quot;/&gt;&lt;property id=&quot;20307&quot; value=&quot;314&quot;/&gt;&lt;/object&gt;&lt;object type=&quot;3&quot; unique_id=&quot;38347&quot;&gt;&lt;property id=&quot;20148&quot; value=&quot;5&quot;/&gt;&lt;property id=&quot;20300&quot; value=&quot;Slide 7 - &amp;quot;Section dividers&amp;quot;&quot;/&gt;&lt;property id=&quot;20307&quot; value=&quot;315&quot;/&gt;&lt;/object&gt;&lt;object type=&quot;3&quot; unique_id=&quot;38348&quot;&gt;&lt;property id=&quot;20148&quot; value=&quot;5&quot;/&gt;&lt;property id=&quot;20300&quot; value=&quot;Slide 8 - &amp;quot;Section dividers&amp;quot;&quot;/&gt;&lt;property id=&quot;20307&quot; value=&quot;316&quot;/&gt;&lt;/object&gt;&lt;object type=&quot;3&quot; unique_id=&quot;38349&quot;&gt;&lt;property id=&quot;20148&quot; value=&quot;5&quot;/&gt;&lt;property id=&quot;20300&quot; value=&quot;Slide 9 - &amp;quot;Section dividers&amp;quot;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New Color Theme">
      <a:dk1>
        <a:srgbClr val="262626"/>
      </a:dk1>
      <a:lt1>
        <a:srgbClr val="FFFFFF"/>
      </a:lt1>
      <a:dk2>
        <a:srgbClr val="474747"/>
      </a:dk2>
      <a:lt2>
        <a:srgbClr val="D9D9D9"/>
      </a:lt2>
      <a:accent1>
        <a:srgbClr val="005B94"/>
      </a:accent1>
      <a:accent2>
        <a:srgbClr val="F5640B"/>
      </a:accent2>
      <a:accent3>
        <a:srgbClr val="E49400"/>
      </a:accent3>
      <a:accent4>
        <a:srgbClr val="E82E37"/>
      </a:accent4>
      <a:accent5>
        <a:srgbClr val="8F0028"/>
      </a:accent5>
      <a:accent6>
        <a:srgbClr val="D1D2CA"/>
      </a:accent6>
      <a:hlink>
        <a:srgbClr val="8CC740"/>
      </a:hlink>
      <a:folHlink>
        <a:srgbClr val="3C5160"/>
      </a:folHlink>
    </a:clrScheme>
    <a:fontScheme name="Default Design">
      <a:majorFont>
        <a:latin typeface="Calibri"/>
        <a:ea typeface="Geneva"/>
        <a:cs typeface="Geneva"/>
      </a:majorFont>
      <a:minorFont>
        <a:latin typeface="Calibri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Custom Color 1">
      <a:srgbClr val="731351"/>
    </a:custClr>
    <a:custClr name="Custom Color 2">
      <a:srgbClr val="8F0028"/>
    </a:custClr>
    <a:custClr name="Custom Color 3">
      <a:srgbClr val="E82E37"/>
    </a:custClr>
    <a:custClr name="Custom Color 4">
      <a:srgbClr val="F5640B"/>
    </a:custClr>
    <a:custClr name="Custom Color 5">
      <a:srgbClr val="E49400"/>
    </a:custClr>
    <a:custClr name="Custom Color 6">
      <a:srgbClr val="262626"/>
    </a:custClr>
    <a:custClr name="Custom Color 7">
      <a:srgbClr val="3C5160"/>
    </a:custClr>
    <a:custClr name="Custom Color 8">
      <a:srgbClr val="005B94"/>
    </a:custClr>
    <a:custClr name="Custom Color 9">
      <a:srgbClr val="0098B9"/>
    </a:custClr>
    <a:custClr name="Custom Color 10">
      <a:srgbClr val="8CC740"/>
    </a:custClr>
    <a:custClr name="Custom Color 11">
      <a:srgbClr val="138572"/>
    </a:custClr>
    <a:custClr name="Custom Color 12">
      <a:srgbClr val="474747"/>
    </a:custClr>
  </a:custClr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9250</TotalTime>
  <Words>2223</Words>
  <Application>Microsoft Macintosh PowerPoint</Application>
  <PresentationFormat>On-screen Show (4:3)</PresentationFormat>
  <Paragraphs>198</Paragraphs>
  <Slides>11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Data = Confusion or Solution</vt:lpstr>
      <vt:lpstr>Slide 4</vt:lpstr>
      <vt:lpstr>Slide 5</vt:lpstr>
      <vt:lpstr>Relevant Data = Consumer Insight + Targeting</vt:lpstr>
      <vt:lpstr>Slide 7</vt:lpstr>
      <vt:lpstr>Slide 8</vt:lpstr>
      <vt:lpstr>Slide 9</vt:lpstr>
      <vt:lpstr>Slide 10</vt:lpstr>
      <vt:lpstr>Slide 11</vt:lpstr>
    </vt:vector>
  </TitlesOfParts>
  <Company>AOL,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Sophia DeMartini</cp:lastModifiedBy>
  <cp:revision>503</cp:revision>
  <cp:lastPrinted>2012-02-27T06:01:44Z</cp:lastPrinted>
  <dcterms:created xsi:type="dcterms:W3CDTF">2012-04-02T18:44:05Z</dcterms:created>
  <dcterms:modified xsi:type="dcterms:W3CDTF">2012-04-02T18:44:23Z</dcterms:modified>
</cp:coreProperties>
</file>